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16"/>
  </p:notesMasterIdLst>
  <p:handoutMasterIdLst>
    <p:handoutMasterId r:id="rId17"/>
  </p:handoutMasterIdLst>
  <p:sldIdLst>
    <p:sldId id="261" r:id="rId5"/>
    <p:sldId id="262" r:id="rId6"/>
    <p:sldId id="265" r:id="rId7"/>
    <p:sldId id="264" r:id="rId8"/>
    <p:sldId id="266" r:id="rId9"/>
    <p:sldId id="267" r:id="rId10"/>
    <p:sldId id="269" r:id="rId11"/>
    <p:sldId id="268" r:id="rId12"/>
    <p:sldId id="270" r:id="rId13"/>
    <p:sldId id="260" r:id="rId14"/>
    <p:sldId id="263" r:id="rId15"/>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D3"/>
    <a:srgbClr val="001A58"/>
    <a:srgbClr val="BCCFE8"/>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AB38E-59CE-4F9F-A6F8-DFC6FE0BE88C}" v="2" dt="2020-12-02T12:54:05.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61" autoAdjust="0"/>
  </p:normalViewPr>
  <p:slideViewPr>
    <p:cSldViewPr snapToGrid="0">
      <p:cViewPr varScale="1">
        <p:scale>
          <a:sx n="84" d="100"/>
          <a:sy n="84" d="100"/>
        </p:scale>
        <p:origin x="906"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kon Meland Eriksen" userId="a07b2bd6-f23d-4482-b647-c3b28e673c02" providerId="ADAL" clId="{DBE6E6F5-6E5A-4A2F-BB07-D93840908CF4}"/>
    <pc:docChg chg="undo custSel delSld modSld">
      <pc:chgData name="Haakon Meland Eriksen" userId="a07b2bd6-f23d-4482-b647-c3b28e673c02" providerId="ADAL" clId="{DBE6E6F5-6E5A-4A2F-BB07-D93840908CF4}" dt="2020-12-02T12:39:32.940" v="7837" actId="20577"/>
      <pc:docMkLst>
        <pc:docMk/>
      </pc:docMkLst>
      <pc:sldChg chg="del">
        <pc:chgData name="Haakon Meland Eriksen" userId="a07b2bd6-f23d-4482-b647-c3b28e673c02" providerId="ADAL" clId="{DBE6E6F5-6E5A-4A2F-BB07-D93840908CF4}" dt="2020-12-02T11:11:28.219" v="0" actId="2696"/>
        <pc:sldMkLst>
          <pc:docMk/>
          <pc:sldMk cId="0" sldId="256"/>
        </pc:sldMkLst>
      </pc:sldChg>
      <pc:sldChg chg="del">
        <pc:chgData name="Haakon Meland Eriksen" userId="a07b2bd6-f23d-4482-b647-c3b28e673c02" providerId="ADAL" clId="{DBE6E6F5-6E5A-4A2F-BB07-D93840908CF4}" dt="2020-12-02T11:11:28.976" v="2" actId="2696"/>
        <pc:sldMkLst>
          <pc:docMk/>
          <pc:sldMk cId="0" sldId="257"/>
        </pc:sldMkLst>
      </pc:sldChg>
      <pc:sldChg chg="del">
        <pc:chgData name="Haakon Meland Eriksen" userId="a07b2bd6-f23d-4482-b647-c3b28e673c02" providerId="ADAL" clId="{DBE6E6F5-6E5A-4A2F-BB07-D93840908CF4}" dt="2020-12-02T11:11:29.757" v="3" actId="2696"/>
        <pc:sldMkLst>
          <pc:docMk/>
          <pc:sldMk cId="0" sldId="258"/>
        </pc:sldMkLst>
      </pc:sldChg>
      <pc:sldChg chg="del">
        <pc:chgData name="Haakon Meland Eriksen" userId="a07b2bd6-f23d-4482-b647-c3b28e673c02" providerId="ADAL" clId="{DBE6E6F5-6E5A-4A2F-BB07-D93840908CF4}" dt="2020-12-02T11:11:30.459" v="4" actId="2696"/>
        <pc:sldMkLst>
          <pc:docMk/>
          <pc:sldMk cId="0" sldId="259"/>
        </pc:sldMkLst>
      </pc:sldChg>
      <pc:sldChg chg="modSp">
        <pc:chgData name="Haakon Meland Eriksen" userId="a07b2bd6-f23d-4482-b647-c3b28e673c02" providerId="ADAL" clId="{DBE6E6F5-6E5A-4A2F-BB07-D93840908CF4}" dt="2020-12-02T12:39:32.940" v="7837" actId="20577"/>
        <pc:sldMkLst>
          <pc:docMk/>
          <pc:sldMk cId="1665318803" sldId="263"/>
        </pc:sldMkLst>
        <pc:spChg chg="mod">
          <ac:chgData name="Haakon Meland Eriksen" userId="a07b2bd6-f23d-4482-b647-c3b28e673c02" providerId="ADAL" clId="{DBE6E6F5-6E5A-4A2F-BB07-D93840908CF4}" dt="2020-12-02T12:39:32.940" v="7837" actId="20577"/>
          <ac:spMkLst>
            <pc:docMk/>
            <pc:sldMk cId="1665318803" sldId="263"/>
            <ac:spMk id="2" creationId="{73728F0F-11C8-4050-9E93-3855D7BC9A98}"/>
          </ac:spMkLst>
        </pc:spChg>
      </pc:sldChg>
      <pc:sldChg chg="modNotesTx">
        <pc:chgData name="Haakon Meland Eriksen" userId="a07b2bd6-f23d-4482-b647-c3b28e673c02" providerId="ADAL" clId="{DBE6E6F5-6E5A-4A2F-BB07-D93840908CF4}" dt="2020-12-02T11:16:40.806" v="858" actId="20577"/>
        <pc:sldMkLst>
          <pc:docMk/>
          <pc:sldMk cId="2163236741" sldId="264"/>
        </pc:sldMkLst>
      </pc:sldChg>
      <pc:sldChg chg="modNotesTx">
        <pc:chgData name="Haakon Meland Eriksen" userId="a07b2bd6-f23d-4482-b647-c3b28e673c02" providerId="ADAL" clId="{DBE6E6F5-6E5A-4A2F-BB07-D93840908CF4}" dt="2020-12-02T11:13:32.895" v="371" actId="20577"/>
        <pc:sldMkLst>
          <pc:docMk/>
          <pc:sldMk cId="1299755795" sldId="265"/>
        </pc:sldMkLst>
      </pc:sldChg>
      <pc:sldChg chg="modNotesTx">
        <pc:chgData name="Haakon Meland Eriksen" userId="a07b2bd6-f23d-4482-b647-c3b28e673c02" providerId="ADAL" clId="{DBE6E6F5-6E5A-4A2F-BB07-D93840908CF4}" dt="2020-12-02T11:29:06.617" v="2662" actId="20577"/>
        <pc:sldMkLst>
          <pc:docMk/>
          <pc:sldMk cId="3943334695" sldId="266"/>
        </pc:sldMkLst>
      </pc:sldChg>
      <pc:sldChg chg="modNotesTx">
        <pc:chgData name="Haakon Meland Eriksen" userId="a07b2bd6-f23d-4482-b647-c3b28e673c02" providerId="ADAL" clId="{DBE6E6F5-6E5A-4A2F-BB07-D93840908CF4}" dt="2020-12-02T12:10:27.529" v="5198" actId="20577"/>
        <pc:sldMkLst>
          <pc:docMk/>
          <pc:sldMk cId="2488022430" sldId="267"/>
        </pc:sldMkLst>
      </pc:sldChg>
      <pc:sldChg chg="modNotesTx">
        <pc:chgData name="Haakon Meland Eriksen" userId="a07b2bd6-f23d-4482-b647-c3b28e673c02" providerId="ADAL" clId="{DBE6E6F5-6E5A-4A2F-BB07-D93840908CF4}" dt="2020-12-02T12:17:31.312" v="6614" actId="6549"/>
        <pc:sldMkLst>
          <pc:docMk/>
          <pc:sldMk cId="1672622401" sldId="268"/>
        </pc:sldMkLst>
      </pc:sldChg>
      <pc:sldChg chg="modNotesTx">
        <pc:chgData name="Haakon Meland Eriksen" userId="a07b2bd6-f23d-4482-b647-c3b28e673c02" providerId="ADAL" clId="{DBE6E6F5-6E5A-4A2F-BB07-D93840908CF4}" dt="2020-12-02T12:13:36.773" v="5820" actId="20577"/>
        <pc:sldMkLst>
          <pc:docMk/>
          <pc:sldMk cId="2081884312" sldId="269"/>
        </pc:sldMkLst>
      </pc:sldChg>
      <pc:sldChg chg="modNotesTx">
        <pc:chgData name="Haakon Meland Eriksen" userId="a07b2bd6-f23d-4482-b647-c3b28e673c02" providerId="ADAL" clId="{DBE6E6F5-6E5A-4A2F-BB07-D93840908CF4}" dt="2020-12-02T12:26:40.673" v="7810" actId="20577"/>
        <pc:sldMkLst>
          <pc:docMk/>
          <pc:sldMk cId="3439794789" sldId="270"/>
        </pc:sldMkLst>
      </pc:sldChg>
      <pc:sldChg chg="del">
        <pc:chgData name="Haakon Meland Eriksen" userId="a07b2bd6-f23d-4482-b647-c3b28e673c02" providerId="ADAL" clId="{DBE6E6F5-6E5A-4A2F-BB07-D93840908CF4}" dt="2020-12-02T11:11:31.178" v="5" actId="2696"/>
        <pc:sldMkLst>
          <pc:docMk/>
          <pc:sldMk cId="0" sldId="271"/>
        </pc:sldMkLst>
      </pc:sldChg>
      <pc:sldChg chg="del">
        <pc:chgData name="Haakon Meland Eriksen" userId="a07b2bd6-f23d-4482-b647-c3b28e673c02" providerId="ADAL" clId="{DBE6E6F5-6E5A-4A2F-BB07-D93840908CF4}" dt="2020-12-02T11:11:36.063" v="6" actId="2696"/>
        <pc:sldMkLst>
          <pc:docMk/>
          <pc:sldMk cId="0" sldId="273"/>
        </pc:sldMkLst>
      </pc:sldChg>
      <pc:sldMasterChg chg="delSldLayout">
        <pc:chgData name="Haakon Meland Eriksen" userId="a07b2bd6-f23d-4482-b647-c3b28e673c02" providerId="ADAL" clId="{DBE6E6F5-6E5A-4A2F-BB07-D93840908CF4}" dt="2020-12-02T11:11:36.063" v="7" actId="2696"/>
        <pc:sldMasterMkLst>
          <pc:docMk/>
          <pc:sldMasterMk cId="55272691" sldId="2147483697"/>
        </pc:sldMasterMkLst>
        <pc:sldLayoutChg chg="del">
          <pc:chgData name="Haakon Meland Eriksen" userId="a07b2bd6-f23d-4482-b647-c3b28e673c02" providerId="ADAL" clId="{DBE6E6F5-6E5A-4A2F-BB07-D93840908CF4}" dt="2020-12-02T11:11:28.219" v="1" actId="2696"/>
          <pc:sldLayoutMkLst>
            <pc:docMk/>
            <pc:sldMasterMk cId="55272691" sldId="2147483697"/>
            <pc:sldLayoutMk cId="2245914089" sldId="2147483711"/>
          </pc:sldLayoutMkLst>
        </pc:sldLayoutChg>
        <pc:sldLayoutChg chg="del">
          <pc:chgData name="Haakon Meland Eriksen" userId="a07b2bd6-f23d-4482-b647-c3b28e673c02" providerId="ADAL" clId="{DBE6E6F5-6E5A-4A2F-BB07-D93840908CF4}" dt="2020-12-02T11:11:36.063" v="7" actId="2696"/>
          <pc:sldLayoutMkLst>
            <pc:docMk/>
            <pc:sldMasterMk cId="55272691" sldId="2147483697"/>
            <pc:sldLayoutMk cId="1651722962"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02.12.2020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0DA3C-8C88-4CF6-B58E-2F020AF5D8E3}" type="datetimeFigureOut">
              <a:rPr lang="nb-NO" smtClean="0"/>
              <a:t>02.12.2020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3310F-6472-4079-AB61-0B189D9AE0E9}" type="slidenum">
              <a:rPr lang="nb-NO" smtClean="0"/>
              <a:t>‹#›</a:t>
            </a:fld>
            <a:endParaRPr lang="nb-NO"/>
          </a:p>
        </p:txBody>
      </p:sp>
    </p:spTree>
    <p:extLst>
      <p:ext uri="{BB962C8B-B14F-4D97-AF65-F5344CB8AC3E}">
        <p14:creationId xmlns:p14="http://schemas.microsoft.com/office/powerpoint/2010/main" val="221618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For å støtte kompetanse i kommunal sektor tilbyr KS fellesløsningen KS Læring. KS Læring er et kompetansefellesskap for strategisk </a:t>
            </a:r>
            <a:r>
              <a:rPr lang="nb-NO" sz="1200" b="0" i="0" kern="1200" dirty="0" err="1">
                <a:solidFill>
                  <a:schemeClr val="tx1"/>
                </a:solidFill>
                <a:effectLst/>
                <a:latin typeface="+mn-lt"/>
                <a:ea typeface="+mn-ea"/>
                <a:cs typeface="+mn-cs"/>
              </a:rPr>
              <a:t>kompetansestyring</a:t>
            </a:r>
            <a:r>
              <a:rPr lang="nb-NO" sz="1200" b="0" i="0" kern="1200" dirty="0">
                <a:solidFill>
                  <a:schemeClr val="tx1"/>
                </a:solidFill>
                <a:effectLst/>
                <a:latin typeface="+mn-lt"/>
                <a:ea typeface="+mn-ea"/>
                <a:cs typeface="+mn-cs"/>
              </a:rPr>
              <a:t> via en nasjonal løsning for deling av kunnskap og kompetanseheving for ansatte, ledere og folkevalgte i kommunal sektor.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KS Læring har fire 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et </a:t>
            </a:r>
            <a:r>
              <a:rPr lang="nb-NO" sz="1200" b="1" i="0" kern="1200" dirty="0">
                <a:solidFill>
                  <a:schemeClr val="tx1"/>
                </a:solidFill>
                <a:effectLst/>
                <a:latin typeface="+mn-lt"/>
                <a:ea typeface="+mn-ea"/>
                <a:cs typeface="+mn-cs"/>
              </a:rPr>
              <a:t>kompetansefellesskap</a:t>
            </a:r>
            <a:r>
              <a:rPr lang="nb-NO" sz="1200" b="0" i="0" kern="1200" dirty="0">
                <a:solidFill>
                  <a:schemeClr val="tx1"/>
                </a:solidFill>
                <a:effectLst/>
                <a:latin typeface="+mn-lt"/>
                <a:ea typeface="+mn-ea"/>
                <a:cs typeface="+mn-cs"/>
              </a:rPr>
              <a:t> for strategisk </a:t>
            </a:r>
            <a:r>
              <a:rPr lang="nb-NO" sz="1200" b="0" i="0" kern="1200" dirty="0" err="1">
                <a:solidFill>
                  <a:schemeClr val="tx1"/>
                </a:solidFill>
                <a:effectLst/>
                <a:latin typeface="+mn-lt"/>
                <a:ea typeface="+mn-ea"/>
                <a:cs typeface="+mn-cs"/>
              </a:rPr>
              <a:t>kompetansestyring</a:t>
            </a:r>
            <a:r>
              <a:rPr lang="nb-NO" sz="1200" b="0" i="0" kern="1200" dirty="0">
                <a:solidFill>
                  <a:schemeClr val="tx1"/>
                </a:solidFill>
                <a:effectLst/>
                <a:latin typeface="+mn-lt"/>
                <a:ea typeface="+mn-ea"/>
                <a:cs typeface="+mn-cs"/>
              </a:rPr>
              <a:t> på den ene siden</a:t>
            </a:r>
            <a:br>
              <a:rPr lang="nb-NO" sz="1200" b="0" i="0" kern="1200" dirty="0">
                <a:solidFill>
                  <a:schemeClr val="tx1"/>
                </a:solidFill>
                <a:effectLst/>
                <a:latin typeface="+mn-lt"/>
                <a:ea typeface="+mn-ea"/>
                <a:cs typeface="+mn-cs"/>
              </a:rPr>
            </a:b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nå over 375 400 ansatte, ledere og folkevalgte i kommunal sektor.</a:t>
            </a:r>
            <a:br>
              <a:rPr lang="nb-NO" sz="1200" b="0" i="0" kern="1200" dirty="0">
                <a:solidFill>
                  <a:schemeClr val="tx1"/>
                </a:solidFill>
                <a:effectLst/>
                <a:latin typeface="+mn-lt"/>
                <a:ea typeface="+mn-ea"/>
                <a:cs typeface="+mn-cs"/>
              </a:rPr>
            </a:b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et </a:t>
            </a:r>
            <a:r>
              <a:rPr lang="nb-NO" sz="1200" b="1" i="0" kern="1200" dirty="0">
                <a:solidFill>
                  <a:schemeClr val="tx1"/>
                </a:solidFill>
                <a:effectLst/>
                <a:latin typeface="+mn-lt"/>
                <a:ea typeface="+mn-ea"/>
                <a:cs typeface="+mn-cs"/>
              </a:rPr>
              <a:t>styringssystem</a:t>
            </a:r>
            <a:r>
              <a:rPr lang="nb-NO" sz="1200" b="0" i="0" kern="1200" dirty="0">
                <a:solidFill>
                  <a:schemeClr val="tx1"/>
                </a:solidFill>
                <a:effectLst/>
                <a:latin typeface="+mn-lt"/>
                <a:ea typeface="+mn-ea"/>
                <a:cs typeface="+mn-cs"/>
              </a:rPr>
              <a:t> for medlemmenes kompetanse på den andre siden</a:t>
            </a:r>
            <a:br>
              <a:rPr lang="nb-NO" sz="1200" b="0" i="0" kern="1200" dirty="0">
                <a:solidFill>
                  <a:schemeClr val="tx1"/>
                </a:solidFill>
                <a:effectLst/>
                <a:latin typeface="+mn-lt"/>
                <a:ea typeface="+mn-ea"/>
                <a:cs typeface="+mn-cs"/>
              </a:rPr>
            </a:b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ledere med ansvar for egne ansattes kompetanse i rundt 180 kommuner og fylkeskommuner med avtale får tilgang til rapporter om sine ansatte.</a:t>
            </a:r>
            <a:br>
              <a:rPr lang="nb-NO" sz="1200" b="0" i="0" kern="1200" dirty="0">
                <a:solidFill>
                  <a:schemeClr val="tx1"/>
                </a:solidFill>
                <a:effectLst/>
                <a:latin typeface="+mn-lt"/>
                <a:ea typeface="+mn-ea"/>
                <a:cs typeface="+mn-cs"/>
              </a:rPr>
            </a:b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en </a:t>
            </a:r>
            <a:r>
              <a:rPr lang="nb-NO" sz="1200" b="1" i="0" kern="1200" dirty="0">
                <a:solidFill>
                  <a:schemeClr val="tx1"/>
                </a:solidFill>
                <a:effectLst/>
                <a:latin typeface="+mn-lt"/>
                <a:ea typeface="+mn-ea"/>
                <a:cs typeface="+mn-cs"/>
              </a:rPr>
              <a:t>delingsarena</a:t>
            </a:r>
            <a:r>
              <a:rPr lang="nb-NO" sz="1200" b="0" i="0" kern="1200" dirty="0">
                <a:solidFill>
                  <a:schemeClr val="tx1"/>
                </a:solidFill>
                <a:effectLst/>
                <a:latin typeface="+mn-lt"/>
                <a:ea typeface="+mn-ea"/>
                <a:cs typeface="+mn-cs"/>
              </a:rPr>
              <a:t> for planer og kompetansetiltak på den tredje siden</a:t>
            </a:r>
            <a:br>
              <a:rPr lang="nb-NO" sz="1200" b="0" i="0" kern="1200" dirty="0">
                <a:solidFill>
                  <a:schemeClr val="tx1"/>
                </a:solidFill>
                <a:effectLst/>
                <a:latin typeface="+mn-lt"/>
                <a:ea typeface="+mn-ea"/>
                <a:cs typeface="+mn-cs"/>
              </a:rPr>
            </a:b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kommuner og fylkeskommuner med avtale kan dele sine kompetansetiltak og andre kan gjenbruke disse direkte eller lage egne forbedrede versjoner så lenge opphavet krediteres, nå over 18 200 i produksjon.</a:t>
            </a:r>
            <a:br>
              <a:rPr lang="nb-NO" sz="1200" b="0" i="0" kern="1200" dirty="0">
                <a:solidFill>
                  <a:schemeClr val="tx1"/>
                </a:solidFill>
                <a:effectLst/>
                <a:latin typeface="+mn-lt"/>
                <a:ea typeface="+mn-ea"/>
                <a:cs typeface="+mn-cs"/>
              </a:rPr>
            </a:b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og en </a:t>
            </a:r>
            <a:r>
              <a:rPr lang="nb-NO" sz="1200" b="1" i="0" kern="1200" dirty="0">
                <a:solidFill>
                  <a:schemeClr val="tx1"/>
                </a:solidFill>
                <a:effectLst/>
                <a:latin typeface="+mn-lt"/>
                <a:ea typeface="+mn-ea"/>
                <a:cs typeface="+mn-cs"/>
              </a:rPr>
              <a:t>vurderingsløsning</a:t>
            </a:r>
            <a:r>
              <a:rPr lang="nb-NO" sz="1200" b="0" i="0" kern="1200" dirty="0">
                <a:solidFill>
                  <a:schemeClr val="tx1"/>
                </a:solidFill>
                <a:effectLst/>
                <a:latin typeface="+mn-lt"/>
                <a:ea typeface="+mn-ea"/>
                <a:cs typeface="+mn-cs"/>
              </a:rPr>
              <a:t> eller </a:t>
            </a:r>
            <a:r>
              <a:rPr lang="nb-NO" sz="1200" b="1" i="0" kern="1200" dirty="0">
                <a:solidFill>
                  <a:schemeClr val="tx1"/>
                </a:solidFill>
                <a:effectLst/>
                <a:latin typeface="+mn-lt"/>
                <a:ea typeface="+mn-ea"/>
                <a:cs typeface="+mn-cs"/>
              </a:rPr>
              <a:t>læringsplattform</a:t>
            </a:r>
            <a:r>
              <a:rPr lang="nb-NO" sz="1200" b="0" i="0" kern="1200" dirty="0">
                <a:solidFill>
                  <a:schemeClr val="tx1"/>
                </a:solidFill>
                <a:effectLst/>
                <a:latin typeface="+mn-lt"/>
                <a:ea typeface="+mn-ea"/>
                <a:cs typeface="+mn-cs"/>
              </a:rPr>
              <a:t> på den fjerde siden</a:t>
            </a:r>
            <a:br>
              <a:rPr lang="nb-NO" sz="1200" b="0" i="0" kern="1200" dirty="0">
                <a:solidFill>
                  <a:schemeClr val="tx1"/>
                </a:solidFill>
                <a:effectLst/>
                <a:latin typeface="+mn-lt"/>
                <a:ea typeface="+mn-ea"/>
                <a:cs typeface="+mn-cs"/>
              </a:rPr>
            </a:b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løsningen er bygget for å dele kunnskap og være en vurderingsplattform for kompetansetiltak, en læringsplattform, altså ikke bare en publiseringsplattform. Kan derfor også brukes til passeringstester og automatisk tildeling av digitalt diplom om ønskelig.</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som tilbyr kompetansetiltak betaler et årsabonnement for å finansiere forvaltning, drift og utvikling. Fra 2020 er prisen 5000 kroner i grunnbeløp og henholdsvis 2 kroner per innbygger for kommuner og 1,20 kroner per innbygger for fylkeskommuner, KS medlemmer. Årsabonnementet gir tilgang til ovennevnte via ID-porten med for eksempel </a:t>
            </a:r>
            <a:r>
              <a:rPr lang="nb-NO" sz="1200" kern="1200" dirty="0" err="1">
                <a:solidFill>
                  <a:schemeClr val="tx1"/>
                </a:solidFill>
                <a:effectLst/>
                <a:latin typeface="+mn-lt"/>
                <a:ea typeface="+mn-ea"/>
                <a:cs typeface="+mn-cs"/>
              </a:rPr>
              <a:t>BankID</a:t>
            </a:r>
            <a:r>
              <a:rPr lang="nb-NO" sz="1200" kern="1200" dirty="0">
                <a:solidFill>
                  <a:schemeClr val="tx1"/>
                </a:solidFill>
                <a:effectLst/>
                <a:latin typeface="+mn-lt"/>
                <a:ea typeface="+mn-ea"/>
                <a:cs typeface="+mn-cs"/>
              </a:rPr>
              <a:t> på mobil, eget område for egne kompetansetiltak, alle forfatterverktøy i KS Læring og tilgang til brukerstøtte for egen Superbruker mandag til fredag 0800-1600. </a:t>
            </a:r>
          </a:p>
          <a:p>
            <a:endParaRPr lang="nb-NO" sz="1200" kern="1200" dirty="0">
              <a:solidFill>
                <a:schemeClr val="tx1"/>
              </a:solidFill>
              <a:effectLst/>
              <a:latin typeface="+mn-lt"/>
              <a:ea typeface="+mn-ea"/>
              <a:cs typeface="+mn-cs"/>
            </a:endParaRPr>
          </a:p>
          <a:p>
            <a:r>
              <a:rPr lang="nb-NO" dirty="0"/>
              <a:t>KS</a:t>
            </a:r>
            <a:r>
              <a:rPr lang="nb-NO" baseline="0" dirty="0"/>
              <a:t> Læring tilbyr mange forfatterverktøy direkte i løsningen, den er bygget på en internasjonalt anerkjent læringsplattform som heter </a:t>
            </a:r>
            <a:r>
              <a:rPr lang="nb-NO" baseline="0" dirty="0" err="1"/>
              <a:t>Moodle</a:t>
            </a:r>
            <a:r>
              <a:rPr lang="nb-NO" baseline="0" dirty="0"/>
              <a:t>, brukt av 120 millioner brukere på blant annet universiteter og høgskoler over hele verden, og er fri programvare med en modulær arkitektur, noe som gir et mulighetsrom når det gjelder valg av utviklingspartnere og utviklingsmuligheter. KS Læring er altså ikke «hjemmesnekret», men har et solid fundament i bunnen, og så har vi sammen med vår </a:t>
            </a:r>
            <a:r>
              <a:rPr lang="nb-NO" baseline="0" dirty="0" err="1"/>
              <a:t>Moodle</a:t>
            </a:r>
            <a:r>
              <a:rPr lang="nb-NO" baseline="0" dirty="0"/>
              <a:t> partner, Catalyst IT Europe som utviklingspartner, lagt til noen tillegg og grafisk design på toppen. </a:t>
            </a:r>
          </a:p>
          <a:p>
            <a:endParaRPr lang="nb-NO" baseline="0" dirty="0"/>
          </a:p>
          <a:p>
            <a:r>
              <a:rPr lang="nb-NO" baseline="0" dirty="0"/>
              <a:t>Det viktigste tillegget er en modul for å skille organisasjoner fra hverandre så de ser rapporter om egne ansatte, og denne har avhengigheter til mange andre moduler i løsningen, som mulighet for godkjenning av påmelding for egne ansatte til et arrangement – varselet sendes til nærmeste leder, som da kan velge Ja eller Nei.</a:t>
            </a:r>
          </a:p>
          <a:p>
            <a:endParaRPr lang="nb-NO" baseline="0" dirty="0"/>
          </a:p>
          <a:p>
            <a:r>
              <a:rPr lang="nb-NO" sz="1200" kern="1200" dirty="0">
                <a:solidFill>
                  <a:schemeClr val="tx1"/>
                </a:solidFill>
                <a:effectLst/>
                <a:latin typeface="+mn-lt"/>
                <a:ea typeface="+mn-ea"/>
                <a:cs typeface="+mn-cs"/>
              </a:rPr>
              <a:t>Det er også mulig å bestille tre integrasjoner som tilleggstjeneste; 1) automatisk innlogging på jobb (SSO), 2) automatisk overføring av organisasjonsdata (KS HR data API), og det vi skal snakke om i dag, integrasjon mot eksternt kompetanseplanverktøy fra Dossier Solutions, kompetanseplanverktøyet Dossier </a:t>
            </a:r>
            <a:r>
              <a:rPr lang="nb-NO" sz="1200" kern="1200" dirty="0" err="1">
                <a:solidFill>
                  <a:schemeClr val="tx1"/>
                </a:solidFill>
                <a:effectLst/>
                <a:latin typeface="+mn-lt"/>
                <a:ea typeface="+mn-ea"/>
                <a:cs typeface="+mn-cs"/>
              </a:rPr>
              <a:t>Profile</a:t>
            </a:r>
            <a:r>
              <a:rPr lang="nb-NO" sz="1200" kern="1200" dirty="0">
                <a:solidFill>
                  <a:schemeClr val="tx1"/>
                </a:solidFill>
                <a:effectLst/>
                <a:latin typeface="+mn-lt"/>
                <a:ea typeface="+mn-ea"/>
                <a:cs typeface="+mn-cs"/>
              </a:rPr>
              <a:t>.</a:t>
            </a:r>
            <a:endParaRPr lang="nb-NO" dirty="0"/>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5813310F-6472-4079-AB61-0B189D9AE0E9}" type="slidenum">
              <a:rPr lang="nb-NO" smtClean="0"/>
              <a:t>2</a:t>
            </a:fld>
            <a:endParaRPr lang="nb-NO"/>
          </a:p>
        </p:txBody>
      </p:sp>
    </p:spTree>
    <p:extLst>
      <p:ext uri="{BB962C8B-B14F-4D97-AF65-F5344CB8AC3E}">
        <p14:creationId xmlns:p14="http://schemas.microsoft.com/office/powerpoint/2010/main" val="264123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Corona traff i mars, på bare tre uker gjennomførte tusenvis kompetansetiltak om smittevern via KS Læring.</a:t>
            </a:r>
          </a:p>
          <a:p>
            <a:endParaRPr lang="nb-NO" dirty="0"/>
          </a:p>
          <a:p>
            <a:r>
              <a:rPr lang="nb-NO" dirty="0"/>
              <a:t>Hvordan kan deltakere melde seg på kompetansetiltak i KS Læring og få oppdatert sin kompetanseplan i Dossier </a:t>
            </a:r>
            <a:r>
              <a:rPr lang="nb-NO" dirty="0" err="1"/>
              <a:t>Profile</a:t>
            </a:r>
            <a:r>
              <a:rPr lang="nb-NO" dirty="0"/>
              <a:t>, og hvordan får leder rapporter om gjennomføringen?</a:t>
            </a:r>
          </a:p>
        </p:txBody>
      </p:sp>
      <p:sp>
        <p:nvSpPr>
          <p:cNvPr id="4" name="Plassholder for lysbildenummer 3"/>
          <p:cNvSpPr>
            <a:spLocks noGrp="1"/>
          </p:cNvSpPr>
          <p:nvPr>
            <p:ph type="sldNum" sz="quarter" idx="5"/>
          </p:nvPr>
        </p:nvSpPr>
        <p:spPr/>
        <p:txBody>
          <a:bodyPr/>
          <a:lstStyle/>
          <a:p>
            <a:fld id="{5813310F-6472-4079-AB61-0B189D9AE0E9}" type="slidenum">
              <a:rPr lang="nb-NO" smtClean="0"/>
              <a:t>3</a:t>
            </a:fld>
            <a:endParaRPr lang="nb-NO"/>
          </a:p>
        </p:txBody>
      </p:sp>
    </p:spTree>
    <p:extLst>
      <p:ext uri="{BB962C8B-B14F-4D97-AF65-F5344CB8AC3E}">
        <p14:creationId xmlns:p14="http://schemas.microsoft.com/office/powerpoint/2010/main" val="412449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to veier for deltakere inn i et kompetansetiltak, via KS Læring eller via Dossier </a:t>
            </a:r>
            <a:r>
              <a:rPr lang="nb-NO" dirty="0" err="1"/>
              <a:t>Profile</a:t>
            </a:r>
            <a:r>
              <a:rPr lang="nb-NO" dirty="0"/>
              <a:t>. </a:t>
            </a:r>
          </a:p>
          <a:p>
            <a:endParaRPr lang="nb-NO" dirty="0"/>
          </a:p>
          <a:p>
            <a:r>
              <a:rPr lang="nb-NO" dirty="0"/>
              <a:t>Prosessen ser litt forskjellig ut etter hvilken vei deltakeren kommer.</a:t>
            </a:r>
          </a:p>
          <a:p>
            <a:endParaRPr lang="nb-NO" dirty="0"/>
          </a:p>
          <a:p>
            <a:r>
              <a:rPr lang="nb-NO" dirty="0"/>
              <a:t>Her vises prosessen for Anne Ansatt inn til gratis kompetansetiltak om smittevern når hun starter fra KS Læring.</a:t>
            </a:r>
          </a:p>
          <a:p>
            <a:endParaRPr lang="nb-NO" dirty="0"/>
          </a:p>
          <a:p>
            <a:r>
              <a:rPr lang="nb-NO" dirty="0"/>
              <a:t>Lene Leder har to muligheter for rapport om Annes fullføring. Enten via rapportene i KS Læring, som er aktuelt for de kommuner som ikke har Dossier </a:t>
            </a:r>
            <a:r>
              <a:rPr lang="nb-NO" dirty="0" err="1"/>
              <a:t>Profile</a:t>
            </a:r>
            <a:r>
              <a:rPr lang="nb-NO" dirty="0"/>
              <a:t>, eller via Dossier </a:t>
            </a:r>
            <a:r>
              <a:rPr lang="nb-NO" dirty="0" err="1"/>
              <a:t>Profile</a:t>
            </a:r>
            <a:r>
              <a:rPr lang="nb-NO" dirty="0"/>
              <a:t>.</a:t>
            </a:r>
          </a:p>
        </p:txBody>
      </p:sp>
      <p:sp>
        <p:nvSpPr>
          <p:cNvPr id="4" name="Plassholder for lysbildenummer 3"/>
          <p:cNvSpPr>
            <a:spLocks noGrp="1"/>
          </p:cNvSpPr>
          <p:nvPr>
            <p:ph type="sldNum" sz="quarter" idx="5"/>
          </p:nvPr>
        </p:nvSpPr>
        <p:spPr/>
        <p:txBody>
          <a:bodyPr/>
          <a:lstStyle/>
          <a:p>
            <a:fld id="{5813310F-6472-4079-AB61-0B189D9AE0E9}" type="slidenum">
              <a:rPr lang="nb-NO" smtClean="0"/>
              <a:t>4</a:t>
            </a:fld>
            <a:endParaRPr lang="nb-NO"/>
          </a:p>
        </p:txBody>
      </p:sp>
    </p:spTree>
    <p:extLst>
      <p:ext uri="{BB962C8B-B14F-4D97-AF65-F5344CB8AC3E}">
        <p14:creationId xmlns:p14="http://schemas.microsoft.com/office/powerpoint/2010/main" val="19828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to veier for deltakere inn i et kompetansetiltak, via KS Læring eller via Dossier </a:t>
            </a:r>
            <a:r>
              <a:rPr lang="nb-NO" dirty="0" err="1"/>
              <a:t>Profile</a:t>
            </a:r>
            <a:r>
              <a:rPr lang="nb-NO" dirty="0"/>
              <a:t>. </a:t>
            </a:r>
          </a:p>
          <a:p>
            <a:endParaRPr lang="nb-NO" dirty="0"/>
          </a:p>
          <a:p>
            <a:r>
              <a:rPr lang="nb-NO" dirty="0"/>
              <a:t>Prosessen ser litt forskjellig ut etter hvilken vei deltakeren kommer.</a:t>
            </a:r>
          </a:p>
          <a:p>
            <a:endParaRPr lang="nb-NO" dirty="0"/>
          </a:p>
          <a:p>
            <a:r>
              <a:rPr lang="nb-NO" dirty="0"/>
              <a:t>Her vises prosessen for Anne Ansatt inn til gratis kompetansetiltak om smittevern når hun starter fra sin kompetanseplan i Dossier </a:t>
            </a:r>
            <a:r>
              <a:rPr lang="nb-NO" dirty="0" err="1"/>
              <a:t>Profile</a:t>
            </a:r>
            <a:r>
              <a:rPr lang="nb-NO" dirty="0"/>
              <a:t>.</a:t>
            </a:r>
          </a:p>
          <a:p>
            <a:r>
              <a:rPr lang="nb-NO" dirty="0"/>
              <a:t>Denne kan oppleves noe enklere, da hun automatisk logges inn i KS Læring, og automatisk meldes på riktig kompetansetiltak i KS Læring.</a:t>
            </a:r>
          </a:p>
          <a:p>
            <a:endParaRPr lang="nb-NO" dirty="0"/>
          </a:p>
          <a:p>
            <a:r>
              <a:rPr lang="nb-NO" dirty="0"/>
              <a:t>Vi ser her helt bort fra at Lene Leder kan benytte kompetanseplanene og rapportene i KS Læring til oppfølging av Anne.</a:t>
            </a:r>
          </a:p>
          <a:p>
            <a:r>
              <a:rPr lang="nb-NO" dirty="0"/>
              <a:t>Når en organisasjon har flere læringskilder enn KS Læring, er det lurt å ha et eksternt kompetanseplanverktøy, slik at man ikke får oppfølging flere steder.</a:t>
            </a:r>
          </a:p>
          <a:p>
            <a:endParaRPr lang="nb-NO" dirty="0"/>
          </a:p>
          <a:p>
            <a:r>
              <a:rPr lang="nb-NO" dirty="0"/>
              <a:t>Som det fremgår av sekvensdiagrammet over, må det settes opp en integrasjon mellom Lenes organisasjon i Dossier </a:t>
            </a:r>
            <a:r>
              <a:rPr lang="nb-NO" dirty="0" err="1"/>
              <a:t>Profile</a:t>
            </a:r>
            <a:r>
              <a:rPr lang="nb-NO" dirty="0"/>
              <a:t> og KS Læring.</a:t>
            </a:r>
          </a:p>
          <a:p>
            <a:endParaRPr lang="nb-NO" dirty="0"/>
          </a:p>
          <a:p>
            <a:r>
              <a:rPr lang="nb-NO" dirty="0"/>
              <a:t>Integrasjonen gjør flere ting, den:</a:t>
            </a:r>
          </a:p>
          <a:p>
            <a:pPr marL="171450" indent="-171450">
              <a:buFont typeface="Arial" panose="020B0604020202020204" pitchFamily="34" charset="0"/>
              <a:buChar char="•"/>
            </a:pPr>
            <a:r>
              <a:rPr lang="nb-NO" dirty="0"/>
              <a:t>henter katalogen over kompetansetiltak, slik at kompetansetiltak enkelt kan lenkes inn av leder i ansattes kompetanseplaner i Dossier </a:t>
            </a:r>
            <a:r>
              <a:rPr lang="nb-NO" dirty="0" err="1"/>
              <a:t>Profile</a:t>
            </a:r>
            <a:r>
              <a:rPr lang="nb-NO" dirty="0"/>
              <a:t>.</a:t>
            </a:r>
          </a:p>
          <a:p>
            <a:pPr marL="171450" indent="-171450">
              <a:buFont typeface="Arial" panose="020B0604020202020204" pitchFamily="34" charset="0"/>
              <a:buChar char="•"/>
            </a:pPr>
            <a:r>
              <a:rPr lang="nb-NO" dirty="0"/>
              <a:t>fører til automatisk innlogging i KS Læring når deltakeren klikker på lenken i sin kompetanseplan.</a:t>
            </a:r>
          </a:p>
          <a:p>
            <a:pPr marL="171450" indent="-171450">
              <a:buFont typeface="Arial" panose="020B0604020202020204" pitchFamily="34" charset="0"/>
              <a:buChar char="•"/>
            </a:pPr>
            <a:r>
              <a:rPr lang="nb-NO" dirty="0"/>
              <a:t>melder på deltakere til riktig kompetansetiltak i KS Læring</a:t>
            </a:r>
          </a:p>
          <a:p>
            <a:pPr marL="171450" indent="-171450">
              <a:buFont typeface="Arial" panose="020B0604020202020204" pitchFamily="34" charset="0"/>
              <a:buChar char="•"/>
            </a:pPr>
            <a:r>
              <a:rPr lang="nb-NO" dirty="0"/>
              <a:t>mottar Fullført-status fra KS Læring når deltaker oppnår kursfullføring i KS Læring.</a:t>
            </a:r>
          </a:p>
          <a:p>
            <a:pPr marL="171450" indent="-171450">
              <a:buFont typeface="Arial" panose="020B0604020202020204" pitchFamily="34" charset="0"/>
              <a:buChar char="•"/>
            </a:pPr>
            <a:r>
              <a:rPr lang="nb-NO" dirty="0"/>
              <a:t>oppdaterer den ansattes kompetanseplan med mottatt Fullført-status</a:t>
            </a:r>
          </a:p>
          <a:p>
            <a:pPr marL="171450" indent="-171450">
              <a:buFont typeface="Arial" panose="020B0604020202020204" pitchFamily="34" charset="0"/>
              <a:buChar char="•"/>
            </a:pPr>
            <a:r>
              <a:rPr lang="nb-NO" dirty="0"/>
              <a:t>oppdaterer den ansattes kompetanseplan med ny dato for fullføring ved resertifisering</a:t>
            </a:r>
          </a:p>
          <a:p>
            <a:endParaRPr lang="nb-NO" dirty="0"/>
          </a:p>
          <a:p>
            <a:endParaRPr lang="nb-NO" dirty="0"/>
          </a:p>
        </p:txBody>
      </p:sp>
      <p:sp>
        <p:nvSpPr>
          <p:cNvPr id="4" name="Plassholder for lysbildenummer 3"/>
          <p:cNvSpPr>
            <a:spLocks noGrp="1"/>
          </p:cNvSpPr>
          <p:nvPr>
            <p:ph type="sldNum" sz="quarter" idx="5"/>
          </p:nvPr>
        </p:nvSpPr>
        <p:spPr/>
        <p:txBody>
          <a:bodyPr/>
          <a:lstStyle/>
          <a:p>
            <a:fld id="{5813310F-6472-4079-AB61-0B189D9AE0E9}" type="slidenum">
              <a:rPr lang="nb-NO" smtClean="0"/>
              <a:t>5</a:t>
            </a:fld>
            <a:endParaRPr lang="nb-NO"/>
          </a:p>
        </p:txBody>
      </p:sp>
    </p:spTree>
    <p:extLst>
      <p:ext uri="{BB962C8B-B14F-4D97-AF65-F5344CB8AC3E}">
        <p14:creationId xmlns:p14="http://schemas.microsoft.com/office/powerpoint/2010/main" val="224194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Deltakeren kan melde seg på et kompetansetiltak via KS Læring eller via sin kompetanseplan i Dossier </a:t>
            </a:r>
            <a:r>
              <a:rPr lang="nb-NO" dirty="0" err="1"/>
              <a:t>Profile</a:t>
            </a:r>
            <a:r>
              <a:rPr lang="nb-NO" dirty="0"/>
              <a:t>.</a:t>
            </a:r>
          </a:p>
          <a:p>
            <a:endParaRPr lang="nb-NO" dirty="0"/>
          </a:p>
          <a:p>
            <a:r>
              <a:rPr lang="nb-NO" dirty="0"/>
              <a:t>Deltakeren kan bruke en hvilken som helst innmeldingsmetode for å melde seg på kompetansetiltaket.</a:t>
            </a:r>
          </a:p>
          <a:p>
            <a:endParaRPr lang="nb-NO" dirty="0"/>
          </a:p>
          <a:p>
            <a:r>
              <a:rPr lang="nb-NO" dirty="0"/>
              <a:t>For at deltakeren skal kunne melde seg på via sin kompetanseplan i Dossier </a:t>
            </a:r>
            <a:r>
              <a:rPr lang="nb-NO" dirty="0" err="1"/>
              <a:t>Profile</a:t>
            </a:r>
            <a:r>
              <a:rPr lang="nb-NO" dirty="0"/>
              <a:t>, må kursansvarlig legge til Dossier Læring innmelding via Deltaker-ikonet &gt; Innmeldingsmetoder inne i sitt kompetansetiltak. Dette gir deltakeren automatisk innlogging i KS Læring og automatisk påmelding til kompetansetiltaket.</a:t>
            </a:r>
          </a:p>
          <a:p>
            <a:endParaRPr lang="nb-NO" dirty="0"/>
          </a:p>
          <a:p>
            <a:r>
              <a:rPr lang="nb-NO" dirty="0"/>
              <a:t>For at deltakerens Fullført-status skal kunne sendes tilbake til Dossier </a:t>
            </a:r>
            <a:r>
              <a:rPr lang="nb-NO" dirty="0" err="1"/>
              <a:t>Profile</a:t>
            </a:r>
            <a:r>
              <a:rPr lang="nb-NO" dirty="0"/>
              <a:t>, må kursansvarlig legge til Dossier Læring innmelding via Deltaker-ikonet &gt; Innmeldingsmetoder i sitt kompetansetiltak.</a:t>
            </a:r>
          </a:p>
          <a:p>
            <a:endParaRPr lang="nb-NO" dirty="0"/>
          </a:p>
          <a:p>
            <a:r>
              <a:rPr lang="nb-NO" dirty="0"/>
              <a:t>Dersom kompetansetiltaket befinner seg utenfor egen organisasjon, slik som i eksempelet foran med smittevern, må leder ta kontakt med kursansvarlig for kompetansetiltaket, og be om at kursansvarlig i den andre organisasjonen legger inn og setter opp Dossier Læring innmelding.</a:t>
            </a:r>
          </a:p>
        </p:txBody>
      </p:sp>
      <p:sp>
        <p:nvSpPr>
          <p:cNvPr id="4" name="Plassholder for lysbildenummer 3"/>
          <p:cNvSpPr>
            <a:spLocks noGrp="1"/>
          </p:cNvSpPr>
          <p:nvPr>
            <p:ph type="sldNum" sz="quarter" idx="5"/>
          </p:nvPr>
        </p:nvSpPr>
        <p:spPr/>
        <p:txBody>
          <a:bodyPr/>
          <a:lstStyle/>
          <a:p>
            <a:fld id="{5813310F-6472-4079-AB61-0B189D9AE0E9}" type="slidenum">
              <a:rPr lang="nb-NO" smtClean="0"/>
              <a:t>6</a:t>
            </a:fld>
            <a:endParaRPr lang="nb-NO"/>
          </a:p>
        </p:txBody>
      </p:sp>
    </p:spTree>
    <p:extLst>
      <p:ext uri="{BB962C8B-B14F-4D97-AF65-F5344CB8AC3E}">
        <p14:creationId xmlns:p14="http://schemas.microsoft.com/office/powerpoint/2010/main" val="49108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enkelt for kursansvarlig å legge inn Dossier Læring innmeldingsmetode i sitt kompetansetiltak. Kursansvarlig går inn via Deltaker-ikonet &gt; Innmeldingsmetoder &gt; trykker på menyen Legg til metode &gt; og velger Dossier Læring innmelding. Nå er metoden lagt til.</a:t>
            </a:r>
          </a:p>
          <a:p>
            <a:endParaRPr lang="nb-NO" dirty="0"/>
          </a:p>
          <a:p>
            <a:r>
              <a:rPr lang="nb-NO" dirty="0"/>
              <a:t>Metoden vises i listen over innmeldingsmetoder, som vist på bildet.</a:t>
            </a:r>
          </a:p>
          <a:p>
            <a:endParaRPr lang="nb-NO" dirty="0"/>
          </a:p>
          <a:p>
            <a:r>
              <a:rPr lang="nb-NO" dirty="0"/>
              <a:t>Kursansvarlig trykker på metodens tannhjul-ikon ytterst til høyre, og får frem innstillingene til metoden, slik at firma som skal motta Fullført-status kan angis.</a:t>
            </a:r>
          </a:p>
        </p:txBody>
      </p:sp>
      <p:sp>
        <p:nvSpPr>
          <p:cNvPr id="4" name="Plassholder for lysbildenummer 3"/>
          <p:cNvSpPr>
            <a:spLocks noGrp="1"/>
          </p:cNvSpPr>
          <p:nvPr>
            <p:ph type="sldNum" sz="quarter" idx="5"/>
          </p:nvPr>
        </p:nvSpPr>
        <p:spPr/>
        <p:txBody>
          <a:bodyPr/>
          <a:lstStyle/>
          <a:p>
            <a:fld id="{5813310F-6472-4079-AB61-0B189D9AE0E9}" type="slidenum">
              <a:rPr lang="nb-NO" smtClean="0"/>
              <a:t>7</a:t>
            </a:fld>
            <a:endParaRPr lang="nb-NO"/>
          </a:p>
        </p:txBody>
      </p:sp>
    </p:spTree>
    <p:extLst>
      <p:ext uri="{BB962C8B-B14F-4D97-AF65-F5344CB8AC3E}">
        <p14:creationId xmlns:p14="http://schemas.microsoft.com/office/powerpoint/2010/main" val="268284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er kursansvarlig inne i innstillingene til innmeldingsmetoden Dossier Læring innmelding.</a:t>
            </a:r>
          </a:p>
          <a:p>
            <a:endParaRPr lang="nb-NO" dirty="0"/>
          </a:p>
          <a:p>
            <a:r>
              <a:rPr lang="nb-NO" dirty="0"/>
              <a:t>Kursansvarlig velger standard rolle - Deltaker. Deltaker-rollen innebærer at deltaker kan fullføre kompetansetiltaket, men ikke redigere innhold.</a:t>
            </a:r>
          </a:p>
          <a:p>
            <a:endParaRPr lang="nb-NO" dirty="0"/>
          </a:p>
          <a:p>
            <a:r>
              <a:rPr lang="nb-NO" dirty="0"/>
              <a:t>Kursansvarlig velger så hvilke firmaer som skal motta Fullført-status fra deltakeren.</a:t>
            </a:r>
          </a:p>
          <a:p>
            <a:endParaRPr lang="nb-NO" dirty="0"/>
          </a:p>
          <a:p>
            <a:r>
              <a:rPr lang="nb-NO" dirty="0"/>
              <a:t>Kursansvarlig velger en eller flere tilgjengelige firmaer fra panelet til høyre ved å klikke på dem, og trykke knappen Legg til.</a:t>
            </a:r>
          </a:p>
          <a:p>
            <a:endParaRPr lang="nb-NO" dirty="0"/>
          </a:p>
          <a:p>
            <a:r>
              <a:rPr lang="nb-NO" dirty="0"/>
              <a:t>Nå gjenstår det bare for kursansvarlig å angi krav til aktivitetsfullføring og krav til kursfullføring.</a:t>
            </a:r>
          </a:p>
        </p:txBody>
      </p:sp>
      <p:sp>
        <p:nvSpPr>
          <p:cNvPr id="4" name="Plassholder for lysbildenummer 3"/>
          <p:cNvSpPr>
            <a:spLocks noGrp="1"/>
          </p:cNvSpPr>
          <p:nvPr>
            <p:ph type="sldNum" sz="quarter" idx="5"/>
          </p:nvPr>
        </p:nvSpPr>
        <p:spPr/>
        <p:txBody>
          <a:bodyPr/>
          <a:lstStyle/>
          <a:p>
            <a:fld id="{5813310F-6472-4079-AB61-0B189D9AE0E9}" type="slidenum">
              <a:rPr lang="nb-NO" smtClean="0"/>
              <a:t>8</a:t>
            </a:fld>
            <a:endParaRPr lang="nb-NO"/>
          </a:p>
        </p:txBody>
      </p:sp>
    </p:spTree>
    <p:extLst>
      <p:ext uri="{BB962C8B-B14F-4D97-AF65-F5344CB8AC3E}">
        <p14:creationId xmlns:p14="http://schemas.microsoft.com/office/powerpoint/2010/main" val="116319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Kursansvarlig må angi krav til aktivitetsfullføring, for eksempel at deltaker må oppnå 80% eller 100% på en passeringstest. </a:t>
            </a:r>
          </a:p>
          <a:p>
            <a:r>
              <a:rPr lang="nb-NO" dirty="0"/>
              <a:t>Kriteriene for aktivitetsfullføring gjøres via den enkelte aktivitetens Rediger-meny.</a:t>
            </a:r>
          </a:p>
          <a:p>
            <a:r>
              <a:rPr lang="nb-NO" dirty="0"/>
              <a:t>Dossier-integrasjonen får ikke tak i aktivitetsfullføring, bare kursfullføring.</a:t>
            </a:r>
          </a:p>
          <a:p>
            <a:endParaRPr lang="nb-NO" dirty="0"/>
          </a:p>
          <a:p>
            <a:r>
              <a:rPr lang="nb-NO" dirty="0"/>
              <a:t>Kursansvarlig må også angi krav til kursfullføring. </a:t>
            </a:r>
          </a:p>
          <a:p>
            <a:r>
              <a:rPr lang="nb-NO" dirty="0"/>
              <a:t>Dette gjøres i kompetansetiltaket via Tannhjul &gt; Kursfullføring, altså ikonet ved siden av Deltaker-ikonet.</a:t>
            </a:r>
          </a:p>
          <a:p>
            <a:r>
              <a:rPr lang="nb-NO" dirty="0"/>
              <a:t>Kursansvarlig setter hake ved de aktivitetene som er krav til kursfullføring, og lagrer.</a:t>
            </a:r>
          </a:p>
          <a:p>
            <a:r>
              <a:rPr lang="nb-NO" dirty="0"/>
              <a:t>Dette gjør det mulig å skille på obligatoriske aktiviteter og tilleggsaktiviteter.</a:t>
            </a:r>
          </a:p>
          <a:p>
            <a:endParaRPr lang="nb-NO" dirty="0"/>
          </a:p>
          <a:p>
            <a:r>
              <a:rPr lang="nb-NO" dirty="0"/>
              <a:t>Krav til kursfullføring MÅ angis, ellers får ikke Dossier-integrasjonen tak i Fullført-statusen til deltakeren.</a:t>
            </a:r>
          </a:p>
        </p:txBody>
      </p:sp>
      <p:sp>
        <p:nvSpPr>
          <p:cNvPr id="4" name="Plassholder for lysbildenummer 3"/>
          <p:cNvSpPr>
            <a:spLocks noGrp="1"/>
          </p:cNvSpPr>
          <p:nvPr>
            <p:ph type="sldNum" sz="quarter" idx="5"/>
          </p:nvPr>
        </p:nvSpPr>
        <p:spPr/>
        <p:txBody>
          <a:bodyPr/>
          <a:lstStyle/>
          <a:p>
            <a:fld id="{5813310F-6472-4079-AB61-0B189D9AE0E9}" type="slidenum">
              <a:rPr lang="nb-NO" smtClean="0"/>
              <a:t>9</a:t>
            </a:fld>
            <a:endParaRPr lang="nb-NO"/>
          </a:p>
        </p:txBody>
      </p:sp>
    </p:spTree>
    <p:extLst>
      <p:ext uri="{BB962C8B-B14F-4D97-AF65-F5344CB8AC3E}">
        <p14:creationId xmlns:p14="http://schemas.microsoft.com/office/powerpoint/2010/main" val="1116772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02.12.2020</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440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02.12.2020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02.12.2020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02.12.2020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02.12.2020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02.12.2020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02.12.2020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02.12.2020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02.12.2020</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orunn.marstrander@ks.no" TargetMode="External"/><Relationship Id="rId2" Type="http://schemas.openxmlformats.org/officeDocument/2006/relationships/hyperlink" Target="mailto:kslaring@ks.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65DFCA-2016-4BE6-92BE-0F6B7EBE9AEB}"/>
              </a:ext>
            </a:extLst>
          </p:cNvPr>
          <p:cNvSpPr>
            <a:spLocks noGrp="1"/>
          </p:cNvSpPr>
          <p:nvPr>
            <p:ph type="ctrTitle"/>
          </p:nvPr>
        </p:nvSpPr>
        <p:spPr/>
        <p:txBody>
          <a:bodyPr/>
          <a:lstStyle/>
          <a:p>
            <a:r>
              <a:rPr lang="nb-NO"/>
              <a:t>KS Læring + Dossier = Sant!</a:t>
            </a:r>
          </a:p>
        </p:txBody>
      </p:sp>
      <p:sp>
        <p:nvSpPr>
          <p:cNvPr id="3" name="Undertittel 2">
            <a:extLst>
              <a:ext uri="{FF2B5EF4-FFF2-40B4-BE49-F238E27FC236}">
                <a16:creationId xmlns:a16="http://schemas.microsoft.com/office/drawing/2014/main" id="{ADA5421C-342E-4CF6-A105-22A74A7DCF7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69025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25445E-71D1-43F2-B1D3-222A6D9B0E33}"/>
              </a:ext>
            </a:extLst>
          </p:cNvPr>
          <p:cNvSpPr>
            <a:spLocks noGrp="1"/>
          </p:cNvSpPr>
          <p:nvPr>
            <p:ph type="title"/>
          </p:nvPr>
        </p:nvSpPr>
        <p:spPr/>
        <p:txBody>
          <a:bodyPr/>
          <a:lstStyle/>
          <a:p>
            <a:r>
              <a:rPr lang="nb-NO"/>
              <a:t>Ny funksjon høst 2020 – resertifisering overføres til Dossier</a:t>
            </a:r>
          </a:p>
        </p:txBody>
      </p:sp>
      <p:sp>
        <p:nvSpPr>
          <p:cNvPr id="3" name="Plassholder for innhold 2">
            <a:extLst>
              <a:ext uri="{FF2B5EF4-FFF2-40B4-BE49-F238E27FC236}">
                <a16:creationId xmlns:a16="http://schemas.microsoft.com/office/drawing/2014/main" id="{4A270715-5CE0-4CD2-B16D-A8B1ED219489}"/>
              </a:ext>
            </a:extLst>
          </p:cNvPr>
          <p:cNvSpPr>
            <a:spLocks noGrp="1"/>
          </p:cNvSpPr>
          <p:nvPr>
            <p:ph sz="quarter" idx="10"/>
          </p:nvPr>
        </p:nvSpPr>
        <p:spPr/>
        <p:txBody>
          <a:bodyPr/>
          <a:lstStyle/>
          <a:p>
            <a:r>
              <a:rPr lang="nb-NO"/>
              <a:t>Resertifisering er støttet i KS Læring</a:t>
            </a:r>
          </a:p>
          <a:p>
            <a:r>
              <a:rPr lang="nb-NO"/>
              <a:t>Sertifiseringer har en viss gyldighetsperiode før de må tas på nytt</a:t>
            </a:r>
          </a:p>
          <a:p>
            <a:r>
              <a:rPr lang="nb-NO"/>
              <a:t>Fullført-status for valgte deltakere tilbakestilles av kursansvarlig i KS Læring</a:t>
            </a:r>
          </a:p>
          <a:p>
            <a:r>
              <a:rPr lang="nb-NO"/>
              <a:t>Deltakere fullfører på nytt</a:t>
            </a:r>
          </a:p>
          <a:p>
            <a:r>
              <a:rPr lang="nb-NO"/>
              <a:t>Dossier oppdateres med ny fullført dato</a:t>
            </a:r>
          </a:p>
          <a:p>
            <a:r>
              <a:rPr lang="nb-NO"/>
              <a:t>Deltakeren er nå </a:t>
            </a:r>
            <a:r>
              <a:rPr lang="nb-NO" err="1"/>
              <a:t>resertifisert</a:t>
            </a:r>
            <a:endParaRPr lang="nb-NO"/>
          </a:p>
          <a:p>
            <a:endParaRPr lang="nb-NO"/>
          </a:p>
        </p:txBody>
      </p:sp>
    </p:spTree>
    <p:extLst>
      <p:ext uri="{BB962C8B-B14F-4D97-AF65-F5344CB8AC3E}">
        <p14:creationId xmlns:p14="http://schemas.microsoft.com/office/powerpoint/2010/main" val="179974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728F0F-11C8-4050-9E93-3855D7BC9A98}"/>
              </a:ext>
            </a:extLst>
          </p:cNvPr>
          <p:cNvSpPr>
            <a:spLocks noGrp="1"/>
          </p:cNvSpPr>
          <p:nvPr>
            <p:ph type="title"/>
          </p:nvPr>
        </p:nvSpPr>
        <p:spPr/>
        <p:txBody>
          <a:bodyPr/>
          <a:lstStyle/>
          <a:p>
            <a:r>
              <a:rPr lang="nb-NO" dirty="0"/>
              <a:t>Hjelp til KS Læring og Dossier</a:t>
            </a:r>
          </a:p>
        </p:txBody>
      </p:sp>
      <p:sp>
        <p:nvSpPr>
          <p:cNvPr id="3" name="Plassholder for innhold 2">
            <a:extLst>
              <a:ext uri="{FF2B5EF4-FFF2-40B4-BE49-F238E27FC236}">
                <a16:creationId xmlns:a16="http://schemas.microsoft.com/office/drawing/2014/main" id="{0AC2D46E-2D07-4C72-9EC0-9A2E66DDCB60}"/>
              </a:ext>
            </a:extLst>
          </p:cNvPr>
          <p:cNvSpPr>
            <a:spLocks noGrp="1"/>
          </p:cNvSpPr>
          <p:nvPr>
            <p:ph sz="quarter" idx="10"/>
          </p:nvPr>
        </p:nvSpPr>
        <p:spPr/>
        <p:txBody>
          <a:bodyPr/>
          <a:lstStyle/>
          <a:p>
            <a:r>
              <a:rPr lang="nb-NO" dirty="0"/>
              <a:t>Bruk hjelpesystemet via KS Læring &gt; Hjelp &gt; Hjelpesystem &gt; Kursansvarlig &gt; Dossier-innmelding</a:t>
            </a:r>
          </a:p>
          <a:p>
            <a:r>
              <a:rPr lang="nb-NO" dirty="0"/>
              <a:t>KS Læring brukerstøtte for Superbrukere – </a:t>
            </a:r>
            <a:r>
              <a:rPr lang="nb-NO" dirty="0">
                <a:hlinkClick r:id="rId2"/>
              </a:rPr>
              <a:t>kslaring@ks.no</a:t>
            </a:r>
            <a:endParaRPr lang="nb-NO" dirty="0"/>
          </a:p>
          <a:p>
            <a:r>
              <a:rPr lang="nb-NO"/>
              <a:t>Nye utviklingsønsker - ta kontakt med produktansvarlig i KS,</a:t>
            </a:r>
            <a:br>
              <a:rPr lang="nb-NO"/>
            </a:br>
            <a:r>
              <a:rPr lang="nb-NO"/>
              <a:t>Torunn Marstrander </a:t>
            </a:r>
            <a:r>
              <a:rPr lang="nb-NO">
                <a:hlinkClick r:id="rId3"/>
              </a:rPr>
              <a:t>torunn.marstrander@ks.no</a:t>
            </a:r>
            <a:endParaRPr lang="nb-NO"/>
          </a:p>
        </p:txBody>
      </p:sp>
    </p:spTree>
    <p:extLst>
      <p:ext uri="{BB962C8B-B14F-4D97-AF65-F5344CB8AC3E}">
        <p14:creationId xmlns:p14="http://schemas.microsoft.com/office/powerpoint/2010/main" val="166531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C2B833-6541-448D-9111-E19A2122D6A0}"/>
              </a:ext>
            </a:extLst>
          </p:cNvPr>
          <p:cNvPicPr>
            <a:picLocks noChangeAspect="1"/>
          </p:cNvPicPr>
          <p:nvPr/>
        </p:nvPicPr>
        <p:blipFill>
          <a:blip r:embed="rId3"/>
          <a:stretch>
            <a:fillRect/>
          </a:stretch>
        </p:blipFill>
        <p:spPr>
          <a:xfrm>
            <a:off x="1487648" y="836802"/>
            <a:ext cx="9216704" cy="5184396"/>
          </a:xfrm>
          <a:prstGeom prst="rect">
            <a:avLst/>
          </a:prstGeom>
        </p:spPr>
      </p:pic>
      <p:sp>
        <p:nvSpPr>
          <p:cNvPr id="2" name="Tittel 1">
            <a:extLst>
              <a:ext uri="{FF2B5EF4-FFF2-40B4-BE49-F238E27FC236}">
                <a16:creationId xmlns:a16="http://schemas.microsoft.com/office/drawing/2014/main" id="{A481B42D-4E4B-410F-9B4C-3B5133DCD133}"/>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1B1792DB-AE98-40EB-B070-65FCD38A340C}"/>
              </a:ext>
            </a:extLst>
          </p:cNvPr>
          <p:cNvSpPr>
            <a:spLocks noGrp="1"/>
          </p:cNvSpPr>
          <p:nvPr>
            <p:ph sz="quarter" idx="10"/>
          </p:nvPr>
        </p:nvSpPr>
        <p:spPr/>
        <p:txBody>
          <a:bodyPr/>
          <a:lstStyle/>
          <a:p>
            <a:endParaRPr lang="nb-NO"/>
          </a:p>
        </p:txBody>
      </p:sp>
    </p:spTree>
    <p:extLst>
      <p:ext uri="{BB962C8B-B14F-4D97-AF65-F5344CB8AC3E}">
        <p14:creationId xmlns:p14="http://schemas.microsoft.com/office/powerpoint/2010/main" val="37577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80CE56-FA9D-414B-BF64-A9A1983CB364}"/>
              </a:ext>
            </a:extLst>
          </p:cNvPr>
          <p:cNvSpPr>
            <a:spLocks noGrp="1"/>
          </p:cNvSpPr>
          <p:nvPr>
            <p:ph type="title"/>
          </p:nvPr>
        </p:nvSpPr>
        <p:spPr/>
        <p:txBody>
          <a:bodyPr/>
          <a:lstStyle/>
          <a:p>
            <a:endParaRPr lang="nb-NO"/>
          </a:p>
        </p:txBody>
      </p:sp>
      <p:pic>
        <p:nvPicPr>
          <p:cNvPr id="6" name="Plassholder for innhold 5" descr="Et bilde som inneholder kake, dekorert&#10;&#10;Automatisk generert beskrivelse">
            <a:extLst>
              <a:ext uri="{FF2B5EF4-FFF2-40B4-BE49-F238E27FC236}">
                <a16:creationId xmlns:a16="http://schemas.microsoft.com/office/drawing/2014/main" id="{C5C74C83-ADF1-4BA3-9239-CD3E4F9E45DF}"/>
              </a:ext>
            </a:extLst>
          </p:cNvPr>
          <p:cNvPicPr>
            <a:picLocks noGrp="1" noChangeAspect="1"/>
          </p:cNvPicPr>
          <p:nvPr>
            <p:ph sz="quarter" idx="10"/>
          </p:nvPr>
        </p:nvPicPr>
        <p:blipFill>
          <a:blip r:embed="rId3"/>
          <a:stretch>
            <a:fillRect/>
          </a:stretch>
        </p:blipFill>
        <p:spPr>
          <a:xfrm>
            <a:off x="-2219742" y="0"/>
            <a:ext cx="12582941" cy="7082763"/>
          </a:xfrm>
        </p:spPr>
      </p:pic>
      <p:pic>
        <p:nvPicPr>
          <p:cNvPr id="8" name="Bilde 7">
            <a:extLst>
              <a:ext uri="{FF2B5EF4-FFF2-40B4-BE49-F238E27FC236}">
                <a16:creationId xmlns:a16="http://schemas.microsoft.com/office/drawing/2014/main" id="{49BDEFFF-10C4-4E8F-A679-A193395653AD}"/>
              </a:ext>
            </a:extLst>
          </p:cNvPr>
          <p:cNvPicPr>
            <a:picLocks noChangeAspect="1"/>
          </p:cNvPicPr>
          <p:nvPr/>
        </p:nvPicPr>
        <p:blipFill>
          <a:blip r:embed="rId4"/>
          <a:stretch>
            <a:fillRect/>
          </a:stretch>
        </p:blipFill>
        <p:spPr>
          <a:xfrm>
            <a:off x="2877116" y="161365"/>
            <a:ext cx="3523684" cy="4499278"/>
          </a:xfrm>
          <a:prstGeom prst="rect">
            <a:avLst/>
          </a:prstGeom>
        </p:spPr>
      </p:pic>
      <p:pic>
        <p:nvPicPr>
          <p:cNvPr id="7" name="Bilde 6">
            <a:extLst>
              <a:ext uri="{FF2B5EF4-FFF2-40B4-BE49-F238E27FC236}">
                <a16:creationId xmlns:a16="http://schemas.microsoft.com/office/drawing/2014/main" id="{09217697-FDFD-4BF5-87CA-C733C590FD4B}"/>
              </a:ext>
            </a:extLst>
          </p:cNvPr>
          <p:cNvPicPr>
            <a:picLocks noChangeAspect="1"/>
          </p:cNvPicPr>
          <p:nvPr/>
        </p:nvPicPr>
        <p:blipFill>
          <a:blip r:embed="rId5"/>
          <a:stretch>
            <a:fillRect/>
          </a:stretch>
        </p:blipFill>
        <p:spPr>
          <a:xfrm>
            <a:off x="4720692" y="1950086"/>
            <a:ext cx="3595994" cy="4591614"/>
          </a:xfrm>
          <a:prstGeom prst="rect">
            <a:avLst/>
          </a:prstGeom>
        </p:spPr>
      </p:pic>
      <p:sp>
        <p:nvSpPr>
          <p:cNvPr id="10" name="TekstSylinder 9">
            <a:extLst>
              <a:ext uri="{FF2B5EF4-FFF2-40B4-BE49-F238E27FC236}">
                <a16:creationId xmlns:a16="http://schemas.microsoft.com/office/drawing/2014/main" id="{1A92DB5C-A6EB-45E7-B952-10469953BF40}"/>
              </a:ext>
            </a:extLst>
          </p:cNvPr>
          <p:cNvSpPr txBox="1"/>
          <p:nvPr/>
        </p:nvSpPr>
        <p:spPr>
          <a:xfrm>
            <a:off x="8417633" y="123977"/>
            <a:ext cx="3612457" cy="600164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2400">
                <a:solidFill>
                  <a:srgbClr val="008CD3"/>
                </a:solidFill>
                <a:sym typeface="Wingdings" panose="05000000000000000000" pitchFamily="2" charset="2"/>
              </a:rPr>
              <a:t>Kompetansetiltak om smittevern</a:t>
            </a:r>
          </a:p>
          <a:p>
            <a:r>
              <a:rPr lang="nb-NO" sz="2400">
                <a:solidFill>
                  <a:srgbClr val="008CD3"/>
                </a:solidFill>
                <a:sym typeface="Wingdings" panose="05000000000000000000" pitchFamily="2" charset="2"/>
              </a:rPr>
              <a:t>i samarbeid med Helsedirektoratet,</a:t>
            </a:r>
          </a:p>
          <a:p>
            <a:r>
              <a:rPr lang="nb-NO" sz="2400">
                <a:solidFill>
                  <a:srgbClr val="008CD3"/>
                </a:solidFill>
                <a:sym typeface="Wingdings" panose="05000000000000000000" pitchFamily="2" charset="2"/>
              </a:rPr>
              <a:t>Folkehelseinstituttet og Helse Sør-Øst</a:t>
            </a:r>
            <a:br>
              <a:rPr lang="nb-NO" sz="2400">
                <a:solidFill>
                  <a:srgbClr val="008CD3"/>
                </a:solidFill>
                <a:sym typeface="Wingdings" panose="05000000000000000000" pitchFamily="2" charset="2"/>
              </a:rPr>
            </a:br>
            <a:endParaRPr lang="nb-NO" sz="2400">
              <a:solidFill>
                <a:srgbClr val="008CD3"/>
              </a:solidFill>
            </a:endParaRPr>
          </a:p>
          <a:p>
            <a:r>
              <a:rPr lang="nb-NO" sz="2400">
                <a:solidFill>
                  <a:srgbClr val="008CD3"/>
                </a:solidFill>
              </a:rPr>
              <a:t>26 659 fullførte Håndhygiene</a:t>
            </a:r>
            <a:br>
              <a:rPr lang="nb-NO" sz="2400">
                <a:solidFill>
                  <a:srgbClr val="008CD3"/>
                </a:solidFill>
              </a:rPr>
            </a:br>
            <a:endParaRPr lang="nb-NO" sz="2400">
              <a:solidFill>
                <a:srgbClr val="008CD3"/>
              </a:solidFill>
            </a:endParaRPr>
          </a:p>
          <a:p>
            <a:r>
              <a:rPr lang="nb-NO" sz="2400">
                <a:solidFill>
                  <a:srgbClr val="008CD3"/>
                </a:solidFill>
              </a:rPr>
              <a:t>23 510 fullført Basale smittevernrutiner</a:t>
            </a:r>
            <a:br>
              <a:rPr lang="nb-NO" sz="2400">
                <a:solidFill>
                  <a:srgbClr val="008CD3"/>
                </a:solidFill>
              </a:rPr>
            </a:br>
            <a:endParaRPr lang="nb-NO" sz="2400">
              <a:solidFill>
                <a:srgbClr val="008CD3"/>
              </a:solidFill>
            </a:endParaRPr>
          </a:p>
          <a:p>
            <a:r>
              <a:rPr lang="nb-NO" sz="2400">
                <a:solidFill>
                  <a:srgbClr val="008CD3"/>
                </a:solidFill>
              </a:rPr>
              <a:t>På tre uker!</a:t>
            </a:r>
            <a:br>
              <a:rPr lang="nb-NO" sz="2400">
                <a:solidFill>
                  <a:srgbClr val="008CD3"/>
                </a:solidFill>
              </a:rPr>
            </a:br>
            <a:br>
              <a:rPr lang="nb-NO" sz="2400">
                <a:solidFill>
                  <a:srgbClr val="008CD3"/>
                </a:solidFill>
              </a:rPr>
            </a:br>
            <a:r>
              <a:rPr lang="nb-NO" sz="2400">
                <a:solidFill>
                  <a:srgbClr val="008CD3"/>
                </a:solidFill>
              </a:rPr>
              <a:t>HEIA kommune-Norge! </a:t>
            </a:r>
            <a:r>
              <a:rPr lang="nb-NO" sz="2400">
                <a:solidFill>
                  <a:srgbClr val="008CD3"/>
                </a:solidFill>
                <a:sym typeface="Wingdings" panose="05000000000000000000" pitchFamily="2" charset="2"/>
              </a:rPr>
              <a:t></a:t>
            </a:r>
            <a:endParaRPr lang="nb-NO" sz="2400">
              <a:solidFill>
                <a:srgbClr val="008CD3"/>
              </a:solidFill>
            </a:endParaRPr>
          </a:p>
        </p:txBody>
      </p:sp>
    </p:spTree>
    <p:extLst>
      <p:ext uri="{BB962C8B-B14F-4D97-AF65-F5344CB8AC3E}">
        <p14:creationId xmlns:p14="http://schemas.microsoft.com/office/powerpoint/2010/main" val="12997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16FA85-4CC2-4B2F-ABC5-9392B3C30BC0}"/>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C41EB56B-A8F5-46D3-A9FE-46FF2E940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351" y="599366"/>
            <a:ext cx="10595298" cy="5544986"/>
          </a:xfrm>
          <a:prstGeom prst="rect">
            <a:avLst/>
          </a:prstGeom>
        </p:spPr>
      </p:pic>
      <p:pic>
        <p:nvPicPr>
          <p:cNvPr id="1026" name="Picture 2">
            <a:extLst>
              <a:ext uri="{FF2B5EF4-FFF2-40B4-BE49-F238E27FC236}">
                <a16:creationId xmlns:a16="http://schemas.microsoft.com/office/drawing/2014/main" id="{38D441EB-D1AA-4B1A-BFBA-13A453509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944" y="3371859"/>
            <a:ext cx="1483422" cy="110794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9637AFE-F07A-40FA-B86B-DF3FCB593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3261" y="3849189"/>
            <a:ext cx="1195440" cy="7584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0D74E6AB-A008-46D1-8F3C-86D8BE2B38D3}"/>
              </a:ext>
            </a:extLst>
          </p:cNvPr>
          <p:cNvPicPr>
            <a:picLocks noChangeAspect="1"/>
          </p:cNvPicPr>
          <p:nvPr/>
        </p:nvPicPr>
        <p:blipFill>
          <a:blip r:embed="rId6"/>
          <a:stretch>
            <a:fillRect/>
          </a:stretch>
        </p:blipFill>
        <p:spPr>
          <a:xfrm>
            <a:off x="7035098" y="1974938"/>
            <a:ext cx="1256882" cy="352538"/>
          </a:xfrm>
          <a:prstGeom prst="rect">
            <a:avLst/>
          </a:prstGeom>
        </p:spPr>
      </p:pic>
      <p:pic>
        <p:nvPicPr>
          <p:cNvPr id="1030" name="Picture 6" descr="Dossier Solutions">
            <a:extLst>
              <a:ext uri="{FF2B5EF4-FFF2-40B4-BE49-F238E27FC236}">
                <a16:creationId xmlns:a16="http://schemas.microsoft.com/office/drawing/2014/main" id="{7D85D70D-3F82-4276-B204-DED0C7352C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8712" y="5375734"/>
            <a:ext cx="1590876" cy="390382"/>
          </a:xfrm>
          <a:prstGeom prst="rect">
            <a:avLst/>
          </a:prstGeom>
          <a:noFill/>
          <a:extLst>
            <a:ext uri="{909E8E84-426E-40DD-AFC4-6F175D3DCCD1}">
              <a14:hiddenFill xmlns:a14="http://schemas.microsoft.com/office/drawing/2010/main">
                <a:solidFill>
                  <a:srgbClr val="FFFFFF"/>
                </a:solidFill>
              </a14:hiddenFill>
            </a:ext>
          </a:extLst>
        </p:spPr>
      </p:pic>
      <p:pic>
        <p:nvPicPr>
          <p:cNvPr id="13" name="Plassholder for innhold 12">
            <a:extLst>
              <a:ext uri="{FF2B5EF4-FFF2-40B4-BE49-F238E27FC236}">
                <a16:creationId xmlns:a16="http://schemas.microsoft.com/office/drawing/2014/main" id="{7619E7FD-DC84-41E5-9AF2-1575E4CDF8D0}"/>
              </a:ext>
            </a:extLst>
          </p:cNvPr>
          <p:cNvPicPr>
            <a:picLocks noGrp="1" noChangeAspect="1"/>
          </p:cNvPicPr>
          <p:nvPr>
            <p:ph sz="quarter" idx="10"/>
          </p:nvPr>
        </p:nvPicPr>
        <p:blipFill>
          <a:blip r:embed="rId8"/>
          <a:stretch>
            <a:fillRect/>
          </a:stretch>
        </p:blipFill>
        <p:spPr>
          <a:xfrm>
            <a:off x="2059655" y="621936"/>
            <a:ext cx="1114698" cy="559338"/>
          </a:xfrm>
        </p:spPr>
      </p:pic>
    </p:spTree>
    <p:extLst>
      <p:ext uri="{BB962C8B-B14F-4D97-AF65-F5344CB8AC3E}">
        <p14:creationId xmlns:p14="http://schemas.microsoft.com/office/powerpoint/2010/main" val="216323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FF2318-ABB9-4681-A9A3-DA442B51EB69}"/>
              </a:ext>
            </a:extLst>
          </p:cNvPr>
          <p:cNvSpPr>
            <a:spLocks noGrp="1"/>
          </p:cNvSpPr>
          <p:nvPr>
            <p:ph type="title"/>
          </p:nvPr>
        </p:nvSpPr>
        <p:spPr/>
        <p:txBody>
          <a:bodyPr/>
          <a:lstStyle/>
          <a:p>
            <a:endParaRPr lang="nb-NO"/>
          </a:p>
        </p:txBody>
      </p:sp>
      <p:pic>
        <p:nvPicPr>
          <p:cNvPr id="5" name="Plassholder for innhold 4" descr="Et bilde som inneholder bord&#10;&#10;Automatisk generert beskrivelse">
            <a:extLst>
              <a:ext uri="{FF2B5EF4-FFF2-40B4-BE49-F238E27FC236}">
                <a16:creationId xmlns:a16="http://schemas.microsoft.com/office/drawing/2014/main" id="{7B38D320-CFDA-4D41-876B-6F6992FD3B63}"/>
              </a:ext>
            </a:extLst>
          </p:cNvPr>
          <p:cNvPicPr>
            <a:picLocks noGrp="1" noChangeAspect="1"/>
          </p:cNvPicPr>
          <p:nvPr>
            <p:ph sz="quarter" idx="10"/>
          </p:nvPr>
        </p:nvPicPr>
        <p:blipFill>
          <a:blip r:embed="rId3"/>
          <a:stretch>
            <a:fillRect/>
          </a:stretch>
        </p:blipFill>
        <p:spPr>
          <a:xfrm>
            <a:off x="2741318" y="143214"/>
            <a:ext cx="6221684" cy="6571572"/>
          </a:xfrm>
        </p:spPr>
      </p:pic>
      <p:pic>
        <p:nvPicPr>
          <p:cNvPr id="6" name="Picture 6" descr="Dossier Solutions">
            <a:extLst>
              <a:ext uri="{FF2B5EF4-FFF2-40B4-BE49-F238E27FC236}">
                <a16:creationId xmlns:a16="http://schemas.microsoft.com/office/drawing/2014/main" id="{2B47928B-8752-486B-9682-22F20168D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095" y="4470043"/>
            <a:ext cx="1590876" cy="3903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ossier Solutions">
            <a:extLst>
              <a:ext uri="{FF2B5EF4-FFF2-40B4-BE49-F238E27FC236}">
                <a16:creationId xmlns:a16="http://schemas.microsoft.com/office/drawing/2014/main" id="{52E3BD30-DBF5-4C7E-96BF-C80844A06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335" y="451037"/>
            <a:ext cx="1590876" cy="390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ossier Solutions">
            <a:extLst>
              <a:ext uri="{FF2B5EF4-FFF2-40B4-BE49-F238E27FC236}">
                <a16:creationId xmlns:a16="http://schemas.microsoft.com/office/drawing/2014/main" id="{BA989D26-7815-4810-B6B0-9DA51FC1C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03246"/>
            <a:ext cx="1590876" cy="390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lassholder for innhold 12">
            <a:extLst>
              <a:ext uri="{FF2B5EF4-FFF2-40B4-BE49-F238E27FC236}">
                <a16:creationId xmlns:a16="http://schemas.microsoft.com/office/drawing/2014/main" id="{FE1035B2-C7AC-4CD4-938F-5D80711CECE3}"/>
              </a:ext>
            </a:extLst>
          </p:cNvPr>
          <p:cNvPicPr>
            <a:picLocks noChangeAspect="1"/>
          </p:cNvPicPr>
          <p:nvPr/>
        </p:nvPicPr>
        <p:blipFill>
          <a:blip r:embed="rId5"/>
          <a:stretch>
            <a:fillRect/>
          </a:stretch>
        </p:blipFill>
        <p:spPr>
          <a:xfrm>
            <a:off x="4737462" y="2453660"/>
            <a:ext cx="1114698" cy="559338"/>
          </a:xfrm>
          <a:prstGeom prst="rect">
            <a:avLst/>
          </a:prstGeom>
        </p:spPr>
      </p:pic>
      <p:pic>
        <p:nvPicPr>
          <p:cNvPr id="11" name="Picture 6" descr="Dossier Solutions">
            <a:extLst>
              <a:ext uri="{FF2B5EF4-FFF2-40B4-BE49-F238E27FC236}">
                <a16:creationId xmlns:a16="http://schemas.microsoft.com/office/drawing/2014/main" id="{6A841CC7-78DD-408E-994F-7E85AA84C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095" y="6370764"/>
            <a:ext cx="1590876" cy="3903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BCCE3EB-7B48-4175-8250-399C702FE5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036" y="5336720"/>
            <a:ext cx="1119405" cy="83606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B94CF614-3FAB-43F5-947E-448D15DF06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786" y="5469996"/>
            <a:ext cx="873311" cy="5541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lassholder for innhold 12">
            <a:extLst>
              <a:ext uri="{FF2B5EF4-FFF2-40B4-BE49-F238E27FC236}">
                <a16:creationId xmlns:a16="http://schemas.microsoft.com/office/drawing/2014/main" id="{53557B39-55B5-4877-AD74-144073DBD839}"/>
              </a:ext>
            </a:extLst>
          </p:cNvPr>
          <p:cNvPicPr>
            <a:picLocks noChangeAspect="1"/>
          </p:cNvPicPr>
          <p:nvPr/>
        </p:nvPicPr>
        <p:blipFill>
          <a:blip r:embed="rId5"/>
          <a:stretch>
            <a:fillRect/>
          </a:stretch>
        </p:blipFill>
        <p:spPr>
          <a:xfrm>
            <a:off x="6674922" y="5029240"/>
            <a:ext cx="785988" cy="394396"/>
          </a:xfrm>
          <a:prstGeom prst="rect">
            <a:avLst/>
          </a:prstGeom>
        </p:spPr>
      </p:pic>
    </p:spTree>
    <p:extLst>
      <p:ext uri="{BB962C8B-B14F-4D97-AF65-F5344CB8AC3E}">
        <p14:creationId xmlns:p14="http://schemas.microsoft.com/office/powerpoint/2010/main" val="394333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5DDD-C749-4C98-AEF7-1688019B279B}"/>
              </a:ext>
            </a:extLst>
          </p:cNvPr>
          <p:cNvSpPr>
            <a:spLocks noGrp="1"/>
          </p:cNvSpPr>
          <p:nvPr>
            <p:ph type="title"/>
          </p:nvPr>
        </p:nvSpPr>
        <p:spPr>
          <a:xfrm>
            <a:off x="609600" y="732380"/>
            <a:ext cx="11216640" cy="1132114"/>
          </a:xfrm>
        </p:spPr>
        <p:txBody>
          <a:bodyPr/>
          <a:lstStyle/>
          <a:p>
            <a:r>
              <a:rPr lang="nb-NO"/>
              <a:t>Kursansvarlig &gt; Kompetansetiltaket &gt; Deltakerikonet &gt; Innmeldingsmetoder</a:t>
            </a:r>
          </a:p>
        </p:txBody>
      </p:sp>
      <p:pic>
        <p:nvPicPr>
          <p:cNvPr id="5" name="Plassholder for innhold 4" descr="Et bilde som inneholder tekst&#10;&#10;Automatisk generert beskrivelse">
            <a:extLst>
              <a:ext uri="{FF2B5EF4-FFF2-40B4-BE49-F238E27FC236}">
                <a16:creationId xmlns:a16="http://schemas.microsoft.com/office/drawing/2014/main" id="{D0CBF3F9-6751-401B-94EF-2FAE634B2DE3}"/>
              </a:ext>
            </a:extLst>
          </p:cNvPr>
          <p:cNvPicPr>
            <a:picLocks noGrp="1" noChangeAspect="1"/>
          </p:cNvPicPr>
          <p:nvPr>
            <p:ph sz="quarter" idx="10"/>
          </p:nvPr>
        </p:nvPicPr>
        <p:blipFill>
          <a:blip r:embed="rId3"/>
          <a:stretch>
            <a:fillRect/>
          </a:stretch>
        </p:blipFill>
        <p:spPr>
          <a:xfrm>
            <a:off x="2177143" y="2125177"/>
            <a:ext cx="7837714" cy="4210022"/>
          </a:xfrm>
        </p:spPr>
      </p:pic>
    </p:spTree>
    <p:extLst>
      <p:ext uri="{BB962C8B-B14F-4D97-AF65-F5344CB8AC3E}">
        <p14:creationId xmlns:p14="http://schemas.microsoft.com/office/powerpoint/2010/main" val="248802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241A54-4853-417A-900C-D590A3248017}"/>
              </a:ext>
            </a:extLst>
          </p:cNvPr>
          <p:cNvSpPr>
            <a:spLocks noGrp="1"/>
          </p:cNvSpPr>
          <p:nvPr>
            <p:ph type="title"/>
          </p:nvPr>
        </p:nvSpPr>
        <p:spPr/>
        <p:txBody>
          <a:bodyPr/>
          <a:lstStyle/>
          <a:p>
            <a:r>
              <a:rPr lang="nb-NO"/>
              <a:t>Legg til Dossier Læring </a:t>
            </a:r>
            <a:br>
              <a:rPr lang="nb-NO"/>
            </a:br>
            <a:r>
              <a:rPr lang="nb-NO" err="1"/>
              <a:t>innmeldingmetode</a:t>
            </a:r>
            <a:endParaRPr lang="nb-NO"/>
          </a:p>
        </p:txBody>
      </p:sp>
      <p:sp>
        <p:nvSpPr>
          <p:cNvPr id="3" name="Plassholder for innhold 2">
            <a:extLst>
              <a:ext uri="{FF2B5EF4-FFF2-40B4-BE49-F238E27FC236}">
                <a16:creationId xmlns:a16="http://schemas.microsoft.com/office/drawing/2014/main" id="{873A57F0-4B2F-4631-A5B5-1F78C01EAD21}"/>
              </a:ext>
            </a:extLst>
          </p:cNvPr>
          <p:cNvSpPr>
            <a:spLocks noGrp="1"/>
          </p:cNvSpPr>
          <p:nvPr>
            <p:ph sz="quarter" idx="10"/>
          </p:nvPr>
        </p:nvSpPr>
        <p:spPr/>
        <p:txBody>
          <a:bodyPr/>
          <a:lstStyle/>
          <a:p>
            <a:endParaRPr lang="nb-NO"/>
          </a:p>
        </p:txBody>
      </p:sp>
      <p:pic>
        <p:nvPicPr>
          <p:cNvPr id="4" name="Bilde 3">
            <a:extLst>
              <a:ext uri="{FF2B5EF4-FFF2-40B4-BE49-F238E27FC236}">
                <a16:creationId xmlns:a16="http://schemas.microsoft.com/office/drawing/2014/main" id="{9AD11D57-5588-4C0A-9B33-6DEC2992968F}"/>
              </a:ext>
            </a:extLst>
          </p:cNvPr>
          <p:cNvPicPr>
            <a:picLocks noChangeAspect="1"/>
          </p:cNvPicPr>
          <p:nvPr/>
        </p:nvPicPr>
        <p:blipFill>
          <a:blip r:embed="rId3"/>
          <a:stretch>
            <a:fillRect/>
          </a:stretch>
        </p:blipFill>
        <p:spPr>
          <a:xfrm>
            <a:off x="4075611" y="63850"/>
            <a:ext cx="7106196" cy="6061770"/>
          </a:xfrm>
          <a:prstGeom prst="rect">
            <a:avLst/>
          </a:prstGeom>
        </p:spPr>
      </p:pic>
    </p:spTree>
    <p:extLst>
      <p:ext uri="{BB962C8B-B14F-4D97-AF65-F5344CB8AC3E}">
        <p14:creationId xmlns:p14="http://schemas.microsoft.com/office/powerpoint/2010/main" val="208188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5B4D9D-0B4B-48A2-9175-E830BCFDB941}"/>
              </a:ext>
            </a:extLst>
          </p:cNvPr>
          <p:cNvSpPr>
            <a:spLocks noGrp="1"/>
          </p:cNvSpPr>
          <p:nvPr>
            <p:ph type="title"/>
          </p:nvPr>
        </p:nvSpPr>
        <p:spPr/>
        <p:txBody>
          <a:bodyPr>
            <a:normAutofit fontScale="90000"/>
          </a:bodyPr>
          <a:lstStyle/>
          <a:p>
            <a:r>
              <a:rPr lang="nb-NO"/>
              <a:t>Angi rolle Deltaker</a:t>
            </a:r>
            <a:br>
              <a:rPr lang="nb-NO"/>
            </a:br>
            <a:r>
              <a:rPr lang="nb-NO"/>
              <a:t>og firmaet</a:t>
            </a:r>
            <a:br>
              <a:rPr lang="nb-NO"/>
            </a:br>
            <a:r>
              <a:rPr lang="nb-NO"/>
              <a:t>Fullført-status skal til</a:t>
            </a:r>
          </a:p>
        </p:txBody>
      </p:sp>
      <p:sp>
        <p:nvSpPr>
          <p:cNvPr id="3" name="Plassholder for innhold 2">
            <a:extLst>
              <a:ext uri="{FF2B5EF4-FFF2-40B4-BE49-F238E27FC236}">
                <a16:creationId xmlns:a16="http://schemas.microsoft.com/office/drawing/2014/main" id="{31AF10B9-C7A8-440A-81C6-B5D4E33A1E15}"/>
              </a:ext>
            </a:extLst>
          </p:cNvPr>
          <p:cNvSpPr>
            <a:spLocks noGrp="1"/>
          </p:cNvSpPr>
          <p:nvPr>
            <p:ph sz="quarter" idx="10"/>
          </p:nvPr>
        </p:nvSpPr>
        <p:spPr/>
        <p:txBody>
          <a:bodyPr/>
          <a:lstStyle/>
          <a:p>
            <a:endParaRPr lang="nb-NO"/>
          </a:p>
        </p:txBody>
      </p:sp>
      <p:pic>
        <p:nvPicPr>
          <p:cNvPr id="4" name="Bilde 3">
            <a:extLst>
              <a:ext uri="{FF2B5EF4-FFF2-40B4-BE49-F238E27FC236}">
                <a16:creationId xmlns:a16="http://schemas.microsoft.com/office/drawing/2014/main" id="{4A6EFBEB-A13C-4ADC-B40B-4F9338CB5755}"/>
              </a:ext>
            </a:extLst>
          </p:cNvPr>
          <p:cNvPicPr>
            <a:picLocks noChangeAspect="1"/>
          </p:cNvPicPr>
          <p:nvPr/>
        </p:nvPicPr>
        <p:blipFill>
          <a:blip r:embed="rId3"/>
          <a:stretch>
            <a:fillRect/>
          </a:stretch>
        </p:blipFill>
        <p:spPr>
          <a:xfrm>
            <a:off x="5024846" y="205926"/>
            <a:ext cx="6705600" cy="5418536"/>
          </a:xfrm>
          <a:prstGeom prst="rect">
            <a:avLst/>
          </a:prstGeom>
        </p:spPr>
      </p:pic>
    </p:spTree>
    <p:extLst>
      <p:ext uri="{BB962C8B-B14F-4D97-AF65-F5344CB8AC3E}">
        <p14:creationId xmlns:p14="http://schemas.microsoft.com/office/powerpoint/2010/main" val="167262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D6ACF822-4E68-4BFF-ADFE-0D55F28E414E}"/>
              </a:ext>
            </a:extLst>
          </p:cNvPr>
          <p:cNvSpPr>
            <a:spLocks noGrp="1"/>
          </p:cNvSpPr>
          <p:nvPr>
            <p:ph type="title"/>
          </p:nvPr>
        </p:nvSpPr>
        <p:spPr/>
        <p:txBody>
          <a:bodyPr>
            <a:normAutofit fontScale="90000"/>
          </a:bodyPr>
          <a:lstStyle/>
          <a:p>
            <a:r>
              <a:rPr lang="nb-NO"/>
              <a:t>Angi krav til aktivitetsfullføring og krav til kursfullføring</a:t>
            </a:r>
            <a:br>
              <a:rPr lang="nb-NO"/>
            </a:br>
            <a:br>
              <a:rPr lang="nb-NO"/>
            </a:br>
            <a:r>
              <a:rPr lang="nb-NO"/>
              <a:t>Deltaker må oppnå kursfullføring før overføring av Fullført-status til Dossier</a:t>
            </a:r>
          </a:p>
        </p:txBody>
      </p:sp>
      <p:sp>
        <p:nvSpPr>
          <p:cNvPr id="7" name="Plassholder for innhold 6">
            <a:extLst>
              <a:ext uri="{FF2B5EF4-FFF2-40B4-BE49-F238E27FC236}">
                <a16:creationId xmlns:a16="http://schemas.microsoft.com/office/drawing/2014/main" id="{4AC11544-A701-4B16-A7A7-531B3038FC48}"/>
              </a:ext>
            </a:extLst>
          </p:cNvPr>
          <p:cNvSpPr>
            <a:spLocks noGrp="1"/>
          </p:cNvSpPr>
          <p:nvPr>
            <p:ph sz="half" idx="1"/>
          </p:nvPr>
        </p:nvSpPr>
        <p:spPr/>
        <p:txBody>
          <a:bodyPr/>
          <a:lstStyle/>
          <a:p>
            <a:r>
              <a:rPr lang="nb-NO"/>
              <a:t>Aktivitetsfullføring</a:t>
            </a:r>
          </a:p>
        </p:txBody>
      </p:sp>
      <p:sp>
        <p:nvSpPr>
          <p:cNvPr id="8" name="Plassholder for innhold 7">
            <a:extLst>
              <a:ext uri="{FF2B5EF4-FFF2-40B4-BE49-F238E27FC236}">
                <a16:creationId xmlns:a16="http://schemas.microsoft.com/office/drawing/2014/main" id="{BF2D4821-60CA-4EC4-8EE3-EA5045D2CE18}"/>
              </a:ext>
            </a:extLst>
          </p:cNvPr>
          <p:cNvSpPr>
            <a:spLocks noGrp="1"/>
          </p:cNvSpPr>
          <p:nvPr>
            <p:ph sz="half" idx="2"/>
          </p:nvPr>
        </p:nvSpPr>
        <p:spPr/>
        <p:txBody>
          <a:bodyPr/>
          <a:lstStyle/>
          <a:p>
            <a:r>
              <a:rPr lang="nb-NO"/>
              <a:t>Kursfullføring</a:t>
            </a:r>
          </a:p>
        </p:txBody>
      </p:sp>
      <p:pic>
        <p:nvPicPr>
          <p:cNvPr id="4" name="Bilde 3">
            <a:extLst>
              <a:ext uri="{FF2B5EF4-FFF2-40B4-BE49-F238E27FC236}">
                <a16:creationId xmlns:a16="http://schemas.microsoft.com/office/drawing/2014/main" id="{1A25C865-7D43-48A3-B36C-8CA87A58095E}"/>
              </a:ext>
            </a:extLst>
          </p:cNvPr>
          <p:cNvPicPr>
            <a:picLocks noChangeAspect="1"/>
          </p:cNvPicPr>
          <p:nvPr/>
        </p:nvPicPr>
        <p:blipFill>
          <a:blip r:embed="rId3"/>
          <a:stretch>
            <a:fillRect/>
          </a:stretch>
        </p:blipFill>
        <p:spPr>
          <a:xfrm>
            <a:off x="855379" y="2898281"/>
            <a:ext cx="5360604" cy="866896"/>
          </a:xfrm>
          <a:prstGeom prst="rect">
            <a:avLst/>
          </a:prstGeom>
        </p:spPr>
      </p:pic>
      <p:pic>
        <p:nvPicPr>
          <p:cNvPr id="5" name="Bilde 4">
            <a:extLst>
              <a:ext uri="{FF2B5EF4-FFF2-40B4-BE49-F238E27FC236}">
                <a16:creationId xmlns:a16="http://schemas.microsoft.com/office/drawing/2014/main" id="{945CAE05-8688-48E7-9D28-7A642514FC49}"/>
              </a:ext>
            </a:extLst>
          </p:cNvPr>
          <p:cNvPicPr>
            <a:picLocks noChangeAspect="1"/>
          </p:cNvPicPr>
          <p:nvPr/>
        </p:nvPicPr>
        <p:blipFill>
          <a:blip r:embed="rId4"/>
          <a:stretch>
            <a:fillRect/>
          </a:stretch>
        </p:blipFill>
        <p:spPr>
          <a:xfrm>
            <a:off x="6461762" y="2632089"/>
            <a:ext cx="5139130" cy="975368"/>
          </a:xfrm>
          <a:prstGeom prst="rect">
            <a:avLst/>
          </a:prstGeom>
        </p:spPr>
      </p:pic>
    </p:spTree>
    <p:extLst>
      <p:ext uri="{BB962C8B-B14F-4D97-AF65-F5344CB8AC3E}">
        <p14:creationId xmlns:p14="http://schemas.microsoft.com/office/powerpoint/2010/main" val="3439794789"/>
      </p:ext>
    </p:extLst>
  </p:cSld>
  <p:clrMapOvr>
    <a:masterClrMapping/>
  </p:clrMapOvr>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BEF0259AF6D549A63E2FF1A5026BD4" ma:contentTypeVersion="10" ma:contentTypeDescription="Create a new document." ma:contentTypeScope="" ma:versionID="56dc4fedc3ba466b67a91a57c0612072">
  <xsd:schema xmlns:xsd="http://www.w3.org/2001/XMLSchema" xmlns:xs="http://www.w3.org/2001/XMLSchema" xmlns:p="http://schemas.microsoft.com/office/2006/metadata/properties" xmlns:ns3="d38e24c2-69f2-44fc-a269-1983c94dfb04" xmlns:ns4="d935b8a4-dece-41f2-8b14-694d1fbbb825" targetNamespace="http://schemas.microsoft.com/office/2006/metadata/properties" ma:root="true" ma:fieldsID="70baf7e460d71bd38baa5562260a65d6" ns3:_="" ns4:_="">
    <xsd:import namespace="d38e24c2-69f2-44fc-a269-1983c94dfb04"/>
    <xsd:import namespace="d935b8a4-dece-41f2-8b14-694d1fbbb82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e24c2-69f2-44fc-a269-1983c94d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5b8a4-dece-41f2-8b14-694d1fbbb8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9C5129-CD74-443A-9B01-9CAC21F7E60E}">
  <ds:schemaRefs>
    <ds:schemaRef ds:uri="http://schemas.microsoft.com/sharepoint/v3/contenttype/forms"/>
  </ds:schemaRefs>
</ds:datastoreItem>
</file>

<file path=customXml/itemProps2.xml><?xml version="1.0" encoding="utf-8"?>
<ds:datastoreItem xmlns:ds="http://schemas.openxmlformats.org/officeDocument/2006/customXml" ds:itemID="{28B22D3B-4608-42DC-821D-264FB5D90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e24c2-69f2-44fc-a269-1983c94dfb04"/>
    <ds:schemaRef ds:uri="d935b8a4-dece-41f2-8b14-694d1fbbb8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85E39-77C6-48BD-9922-C596EC145C2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KS_pptmal widescreen</Template>
  <TotalTime>102</TotalTime>
  <Words>1474</Words>
  <Application>Microsoft Office PowerPoint</Application>
  <PresentationFormat>Widescreen</PresentationFormat>
  <Paragraphs>109</Paragraphs>
  <Slides>11</Slides>
  <Notes>8</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11</vt:i4>
      </vt:variant>
    </vt:vector>
  </HeadingPairs>
  <TitlesOfParts>
    <vt:vector size="14" baseType="lpstr">
      <vt:lpstr>Arial</vt:lpstr>
      <vt:lpstr>Calibri</vt:lpstr>
      <vt:lpstr>KS-profiltema</vt:lpstr>
      <vt:lpstr>KS Læring + Dossier = Sant!</vt:lpstr>
      <vt:lpstr>PowerPoint-presentasjon</vt:lpstr>
      <vt:lpstr>PowerPoint-presentasjon</vt:lpstr>
      <vt:lpstr>PowerPoint-presentasjon</vt:lpstr>
      <vt:lpstr>PowerPoint-presentasjon</vt:lpstr>
      <vt:lpstr>Kursansvarlig &gt; Kompetansetiltaket &gt; Deltakerikonet &gt; Innmeldingsmetoder</vt:lpstr>
      <vt:lpstr>Legg til Dossier Læring  innmeldingmetode</vt:lpstr>
      <vt:lpstr>Angi rolle Deltaker og firmaet Fullført-status skal til</vt:lpstr>
      <vt:lpstr>Angi krav til aktivitetsfullføring og krav til kursfullføring  Deltaker må oppnå kursfullføring før overføring av Fullført-status til Dossier</vt:lpstr>
      <vt:lpstr>Ny funksjon høst 2020 – resertifisering overføres til Dossier</vt:lpstr>
      <vt:lpstr>Hjelp til KS Læring og Dossier</vt:lpstr>
    </vt:vector>
  </TitlesOfParts>
  <Company>Crop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Sigrun Farstad</dc:creator>
  <cp:lastModifiedBy>Haakon Meland Eriksen</cp:lastModifiedBy>
  <cp:revision>1</cp:revision>
  <dcterms:created xsi:type="dcterms:W3CDTF">2020-05-07T09:25:24Z</dcterms:created>
  <dcterms:modified xsi:type="dcterms:W3CDTF">2020-12-02T12:54:05Z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0x010100CABEF0259AF6D549A63E2FF1A5026BD4</vt:lpwstr>
  </property>
</Properties>
</file>