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28"/>
  </p:notesMasterIdLst>
  <p:sldIdLst>
    <p:sldId id="258" r:id="rId6"/>
    <p:sldId id="266" r:id="rId7"/>
    <p:sldId id="305" r:id="rId8"/>
    <p:sldId id="268" r:id="rId9"/>
    <p:sldId id="269" r:id="rId10"/>
    <p:sldId id="279" r:id="rId11"/>
    <p:sldId id="275" r:id="rId12"/>
    <p:sldId id="283" r:id="rId13"/>
    <p:sldId id="284" r:id="rId14"/>
    <p:sldId id="280" r:id="rId15"/>
    <p:sldId id="286" r:id="rId16"/>
    <p:sldId id="287" r:id="rId17"/>
    <p:sldId id="302" r:id="rId18"/>
    <p:sldId id="301" r:id="rId19"/>
    <p:sldId id="270" r:id="rId20"/>
    <p:sldId id="296" r:id="rId21"/>
    <p:sldId id="272" r:id="rId22"/>
    <p:sldId id="290" r:id="rId23"/>
    <p:sldId id="306" r:id="rId24"/>
    <p:sldId id="289" r:id="rId25"/>
    <p:sldId id="273" r:id="rId26"/>
    <p:sldId id="26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9DD4F4-02AC-4CD9-BD92-DC29F23E5A76}" v="4" dt="2022-01-20T07:04:29.43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141" autoAdjust="0"/>
  </p:normalViewPr>
  <p:slideViewPr>
    <p:cSldViewPr snapToGrid="0">
      <p:cViewPr varScale="1">
        <p:scale>
          <a:sx n="45" d="100"/>
          <a:sy n="45" d="100"/>
        </p:scale>
        <p:origin x="209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9725C-67C7-4DE3-9B6B-6E047D08D2A7}" type="doc">
      <dgm:prSet loTypeId="urn:microsoft.com/office/officeart/2005/8/layout/pyramid1" loCatId="pyramid" qsTypeId="urn:microsoft.com/office/officeart/2005/8/quickstyle/simple1" qsCatId="simple" csTypeId="urn:microsoft.com/office/officeart/2005/8/colors/accent1_2" csCatId="accent1" phldr="1"/>
      <dgm:spPr/>
    </dgm:pt>
    <dgm:pt modelId="{AEDD3502-9C33-452A-8C62-42525C8FE67E}">
      <dgm:prSet phldrT="[Tekst]" custT="1"/>
      <dgm:spPr>
        <a:solidFill>
          <a:schemeClr val="bg2">
            <a:lumMod val="75000"/>
          </a:schemeClr>
        </a:solidFill>
      </dgm:spPr>
      <dgm:t>
        <a:bodyPr/>
        <a:lstStyle/>
        <a:p>
          <a:pPr algn="ctr"/>
          <a:endParaRPr lang="nb-NO" sz="1400"/>
        </a:p>
        <a:p>
          <a:pPr algn="ctr"/>
          <a:endParaRPr lang="nb-NO" sz="1400"/>
        </a:p>
        <a:p>
          <a:pPr algn="ctr"/>
          <a:r>
            <a:rPr lang="nb-NO" sz="1200"/>
            <a:t>Trinn 3: </a:t>
          </a:r>
        </a:p>
        <a:p>
          <a:pPr algn="ctr"/>
          <a:r>
            <a:rPr lang="nb-NO" sz="1200"/>
            <a:t>Tiltak og handlingsplan</a:t>
          </a:r>
        </a:p>
        <a:p>
          <a:pPr algn="ctr"/>
          <a:endParaRPr lang="nb-NO" sz="1200"/>
        </a:p>
      </dgm:t>
    </dgm:pt>
    <dgm:pt modelId="{60B35EF3-C261-41BE-9095-65DEADBDEFAD}" type="parTrans" cxnId="{29FBE3D6-A9C5-4096-9B6B-FD87F2AE9C08}">
      <dgm:prSet/>
      <dgm:spPr/>
      <dgm:t>
        <a:bodyPr/>
        <a:lstStyle/>
        <a:p>
          <a:endParaRPr lang="nb-NO"/>
        </a:p>
      </dgm:t>
    </dgm:pt>
    <dgm:pt modelId="{9F623EA8-7BCE-44D2-9ABA-C4CDF38FA588}" type="sibTrans" cxnId="{29FBE3D6-A9C5-4096-9B6B-FD87F2AE9C08}">
      <dgm:prSet/>
      <dgm:spPr/>
      <dgm:t>
        <a:bodyPr/>
        <a:lstStyle/>
        <a:p>
          <a:endParaRPr lang="nb-NO"/>
        </a:p>
      </dgm:t>
    </dgm:pt>
    <dgm:pt modelId="{344FB3B8-B93A-47F0-BBD5-5467CF95052E}">
      <dgm:prSet phldrT="[Tekst]" custT="1"/>
      <dgm:spPr>
        <a:solidFill>
          <a:schemeClr val="accent5">
            <a:lumMod val="75000"/>
          </a:schemeClr>
        </a:solidFill>
      </dgm:spPr>
      <dgm:t>
        <a:bodyPr/>
        <a:lstStyle/>
        <a:p>
          <a:r>
            <a:rPr lang="nb-NO" sz="1200"/>
            <a:t>Trinn 2: </a:t>
          </a:r>
        </a:p>
        <a:p>
          <a:r>
            <a:rPr lang="nb-NO" sz="1200"/>
            <a:t>Målsetting for utviklingsarbeidet</a:t>
          </a:r>
        </a:p>
      </dgm:t>
    </dgm:pt>
    <dgm:pt modelId="{42518BAA-0654-4FAB-9C2C-E0FAFC8A60A5}" type="parTrans" cxnId="{7E548212-6831-453F-B0DD-D64EAFF74A08}">
      <dgm:prSet/>
      <dgm:spPr/>
      <dgm:t>
        <a:bodyPr/>
        <a:lstStyle/>
        <a:p>
          <a:endParaRPr lang="nb-NO"/>
        </a:p>
      </dgm:t>
    </dgm:pt>
    <dgm:pt modelId="{67DC8904-A8FF-42E9-ADEC-271B369CB543}" type="sibTrans" cxnId="{7E548212-6831-453F-B0DD-D64EAFF74A08}">
      <dgm:prSet/>
      <dgm:spPr/>
      <dgm:t>
        <a:bodyPr/>
        <a:lstStyle/>
        <a:p>
          <a:endParaRPr lang="nb-NO"/>
        </a:p>
      </dgm:t>
    </dgm:pt>
    <dgm:pt modelId="{637E99D6-DA88-4A8D-8949-4A309124F40C}">
      <dgm:prSet phldrT="[Tekst]" custT="1"/>
      <dgm:spPr>
        <a:solidFill>
          <a:schemeClr val="accent2">
            <a:lumMod val="40000"/>
            <a:lumOff val="60000"/>
          </a:schemeClr>
        </a:solidFill>
      </dgm:spPr>
      <dgm:t>
        <a:bodyPr/>
        <a:lstStyle/>
        <a:p>
          <a:r>
            <a:rPr lang="nb-NO" sz="1200"/>
            <a:t>Trinn 1: </a:t>
          </a:r>
        </a:p>
        <a:p>
          <a:r>
            <a:rPr lang="nb-NO" sz="1200"/>
            <a:t>Presentere resultatene</a:t>
          </a:r>
        </a:p>
        <a:p>
          <a:r>
            <a:rPr lang="nb-NO" sz="1200"/>
            <a:t>og velge faktorer</a:t>
          </a:r>
        </a:p>
      </dgm:t>
    </dgm:pt>
    <dgm:pt modelId="{CFF4CB23-67B8-4AA0-8079-55136C1B1570}" type="parTrans" cxnId="{F646AF5D-189D-4A1C-B157-02BE358E4CBE}">
      <dgm:prSet/>
      <dgm:spPr/>
      <dgm:t>
        <a:bodyPr/>
        <a:lstStyle/>
        <a:p>
          <a:endParaRPr lang="nb-NO"/>
        </a:p>
      </dgm:t>
    </dgm:pt>
    <dgm:pt modelId="{BB0D3213-9056-4252-979B-020BAD8D5A0B}" type="sibTrans" cxnId="{F646AF5D-189D-4A1C-B157-02BE358E4CBE}">
      <dgm:prSet/>
      <dgm:spPr/>
      <dgm:t>
        <a:bodyPr/>
        <a:lstStyle/>
        <a:p>
          <a:endParaRPr lang="nb-NO"/>
        </a:p>
      </dgm:t>
    </dgm:pt>
    <dgm:pt modelId="{4F094EF3-75B8-4CCF-8912-8A787EAA21BD}" type="pres">
      <dgm:prSet presAssocID="{6C89725C-67C7-4DE3-9B6B-6E047D08D2A7}" presName="Name0" presStyleCnt="0">
        <dgm:presLayoutVars>
          <dgm:dir/>
          <dgm:animLvl val="lvl"/>
          <dgm:resizeHandles val="exact"/>
        </dgm:presLayoutVars>
      </dgm:prSet>
      <dgm:spPr/>
    </dgm:pt>
    <dgm:pt modelId="{7E102FA6-57CD-49FD-AEA4-FFEB163AD972}" type="pres">
      <dgm:prSet presAssocID="{AEDD3502-9C33-452A-8C62-42525C8FE67E}" presName="Name8" presStyleCnt="0"/>
      <dgm:spPr/>
    </dgm:pt>
    <dgm:pt modelId="{7D99B863-85AC-4AAE-9B7D-E7DC2F67245E}" type="pres">
      <dgm:prSet presAssocID="{AEDD3502-9C33-452A-8C62-42525C8FE67E}" presName="level" presStyleLbl="node1" presStyleIdx="0" presStyleCnt="3">
        <dgm:presLayoutVars>
          <dgm:chMax val="1"/>
          <dgm:bulletEnabled val="1"/>
        </dgm:presLayoutVars>
      </dgm:prSet>
      <dgm:spPr/>
    </dgm:pt>
    <dgm:pt modelId="{8F9FCD03-7060-4527-8DD0-E40795F6E7A6}" type="pres">
      <dgm:prSet presAssocID="{AEDD3502-9C33-452A-8C62-42525C8FE67E}" presName="levelTx" presStyleLbl="revTx" presStyleIdx="0" presStyleCnt="0">
        <dgm:presLayoutVars>
          <dgm:chMax val="1"/>
          <dgm:bulletEnabled val="1"/>
        </dgm:presLayoutVars>
      </dgm:prSet>
      <dgm:spPr/>
    </dgm:pt>
    <dgm:pt modelId="{83DAA469-ED6D-426B-86BC-B1EC7836CA6A}" type="pres">
      <dgm:prSet presAssocID="{344FB3B8-B93A-47F0-BBD5-5467CF95052E}" presName="Name8" presStyleCnt="0"/>
      <dgm:spPr/>
    </dgm:pt>
    <dgm:pt modelId="{62F8E351-3319-4C43-A750-9CEABB094FB9}" type="pres">
      <dgm:prSet presAssocID="{344FB3B8-B93A-47F0-BBD5-5467CF95052E}" presName="level" presStyleLbl="node1" presStyleIdx="1" presStyleCnt="3">
        <dgm:presLayoutVars>
          <dgm:chMax val="1"/>
          <dgm:bulletEnabled val="1"/>
        </dgm:presLayoutVars>
      </dgm:prSet>
      <dgm:spPr/>
    </dgm:pt>
    <dgm:pt modelId="{33CAFA0F-09CF-4B00-A3FD-6B7BBD42FCB5}" type="pres">
      <dgm:prSet presAssocID="{344FB3B8-B93A-47F0-BBD5-5467CF95052E}" presName="levelTx" presStyleLbl="revTx" presStyleIdx="0" presStyleCnt="0">
        <dgm:presLayoutVars>
          <dgm:chMax val="1"/>
          <dgm:bulletEnabled val="1"/>
        </dgm:presLayoutVars>
      </dgm:prSet>
      <dgm:spPr/>
    </dgm:pt>
    <dgm:pt modelId="{F6224253-4F4D-4632-948C-3CEF11878BF0}" type="pres">
      <dgm:prSet presAssocID="{637E99D6-DA88-4A8D-8949-4A309124F40C}" presName="Name8" presStyleCnt="0"/>
      <dgm:spPr/>
    </dgm:pt>
    <dgm:pt modelId="{B4273966-FD79-4609-8D1E-DAEB62649CD5}" type="pres">
      <dgm:prSet presAssocID="{637E99D6-DA88-4A8D-8949-4A309124F40C}" presName="level" presStyleLbl="node1" presStyleIdx="2" presStyleCnt="3">
        <dgm:presLayoutVars>
          <dgm:chMax val="1"/>
          <dgm:bulletEnabled val="1"/>
        </dgm:presLayoutVars>
      </dgm:prSet>
      <dgm:spPr/>
    </dgm:pt>
    <dgm:pt modelId="{6BC7A9FB-1EB3-43F1-A0D7-247F8D7F0294}" type="pres">
      <dgm:prSet presAssocID="{637E99D6-DA88-4A8D-8949-4A309124F40C}" presName="levelTx" presStyleLbl="revTx" presStyleIdx="0" presStyleCnt="0">
        <dgm:presLayoutVars>
          <dgm:chMax val="1"/>
          <dgm:bulletEnabled val="1"/>
        </dgm:presLayoutVars>
      </dgm:prSet>
      <dgm:spPr/>
    </dgm:pt>
  </dgm:ptLst>
  <dgm:cxnLst>
    <dgm:cxn modelId="{99B0A40B-8B3C-4427-883C-1F131342A7EF}" type="presOf" srcId="{637E99D6-DA88-4A8D-8949-4A309124F40C}" destId="{B4273966-FD79-4609-8D1E-DAEB62649CD5}" srcOrd="0" destOrd="0" presId="urn:microsoft.com/office/officeart/2005/8/layout/pyramid1"/>
    <dgm:cxn modelId="{7E548212-6831-453F-B0DD-D64EAFF74A08}" srcId="{6C89725C-67C7-4DE3-9B6B-6E047D08D2A7}" destId="{344FB3B8-B93A-47F0-BBD5-5467CF95052E}" srcOrd="1" destOrd="0" parTransId="{42518BAA-0654-4FAB-9C2C-E0FAFC8A60A5}" sibTransId="{67DC8904-A8FF-42E9-ADEC-271B369CB543}"/>
    <dgm:cxn modelId="{058B7924-76C9-44F0-8A29-BD15D4EF8B01}" type="presOf" srcId="{6C89725C-67C7-4DE3-9B6B-6E047D08D2A7}" destId="{4F094EF3-75B8-4CCF-8912-8A787EAA21BD}" srcOrd="0" destOrd="0" presId="urn:microsoft.com/office/officeart/2005/8/layout/pyramid1"/>
    <dgm:cxn modelId="{155E0130-4344-4398-B4D4-32FA12336FE9}" type="presOf" srcId="{AEDD3502-9C33-452A-8C62-42525C8FE67E}" destId="{7D99B863-85AC-4AAE-9B7D-E7DC2F67245E}" srcOrd="0" destOrd="0" presId="urn:microsoft.com/office/officeart/2005/8/layout/pyramid1"/>
    <dgm:cxn modelId="{A0EF1638-AA28-45C1-AA6B-5AD3E10A2380}" type="presOf" srcId="{344FB3B8-B93A-47F0-BBD5-5467CF95052E}" destId="{62F8E351-3319-4C43-A750-9CEABB094FB9}" srcOrd="0" destOrd="0" presId="urn:microsoft.com/office/officeart/2005/8/layout/pyramid1"/>
    <dgm:cxn modelId="{1099D73D-AD2A-4D36-B058-A8B0BD622A40}" type="presOf" srcId="{637E99D6-DA88-4A8D-8949-4A309124F40C}" destId="{6BC7A9FB-1EB3-43F1-A0D7-247F8D7F0294}" srcOrd="1" destOrd="0" presId="urn:microsoft.com/office/officeart/2005/8/layout/pyramid1"/>
    <dgm:cxn modelId="{F646AF5D-189D-4A1C-B157-02BE358E4CBE}" srcId="{6C89725C-67C7-4DE3-9B6B-6E047D08D2A7}" destId="{637E99D6-DA88-4A8D-8949-4A309124F40C}" srcOrd="2" destOrd="0" parTransId="{CFF4CB23-67B8-4AA0-8079-55136C1B1570}" sibTransId="{BB0D3213-9056-4252-979B-020BAD8D5A0B}"/>
    <dgm:cxn modelId="{158A5BBB-0F71-4FA6-9577-47B0E675E050}" type="presOf" srcId="{AEDD3502-9C33-452A-8C62-42525C8FE67E}" destId="{8F9FCD03-7060-4527-8DD0-E40795F6E7A6}" srcOrd="1" destOrd="0" presId="urn:microsoft.com/office/officeart/2005/8/layout/pyramid1"/>
    <dgm:cxn modelId="{29FBE3D6-A9C5-4096-9B6B-FD87F2AE9C08}" srcId="{6C89725C-67C7-4DE3-9B6B-6E047D08D2A7}" destId="{AEDD3502-9C33-452A-8C62-42525C8FE67E}" srcOrd="0" destOrd="0" parTransId="{60B35EF3-C261-41BE-9095-65DEADBDEFAD}" sibTransId="{9F623EA8-7BCE-44D2-9ABA-C4CDF38FA588}"/>
    <dgm:cxn modelId="{967E9DE5-52F6-48DB-895F-7C86A24C6A33}" type="presOf" srcId="{344FB3B8-B93A-47F0-BBD5-5467CF95052E}" destId="{33CAFA0F-09CF-4B00-A3FD-6B7BBD42FCB5}" srcOrd="1" destOrd="0" presId="urn:microsoft.com/office/officeart/2005/8/layout/pyramid1"/>
    <dgm:cxn modelId="{505FAC39-B5A6-41D5-9DFB-6147A3C7D1D2}" type="presParOf" srcId="{4F094EF3-75B8-4CCF-8912-8A787EAA21BD}" destId="{7E102FA6-57CD-49FD-AEA4-FFEB163AD972}" srcOrd="0" destOrd="0" presId="urn:microsoft.com/office/officeart/2005/8/layout/pyramid1"/>
    <dgm:cxn modelId="{4081F43D-650F-4C4A-974F-A4D730626B7C}" type="presParOf" srcId="{7E102FA6-57CD-49FD-AEA4-FFEB163AD972}" destId="{7D99B863-85AC-4AAE-9B7D-E7DC2F67245E}" srcOrd="0" destOrd="0" presId="urn:microsoft.com/office/officeart/2005/8/layout/pyramid1"/>
    <dgm:cxn modelId="{2495B03E-94EB-4DFD-A50E-5BF7F86F1C2A}" type="presParOf" srcId="{7E102FA6-57CD-49FD-AEA4-FFEB163AD972}" destId="{8F9FCD03-7060-4527-8DD0-E40795F6E7A6}" srcOrd="1" destOrd="0" presId="urn:microsoft.com/office/officeart/2005/8/layout/pyramid1"/>
    <dgm:cxn modelId="{04EF948D-352C-4968-848A-76DC0FD5716C}" type="presParOf" srcId="{4F094EF3-75B8-4CCF-8912-8A787EAA21BD}" destId="{83DAA469-ED6D-426B-86BC-B1EC7836CA6A}" srcOrd="1" destOrd="0" presId="urn:microsoft.com/office/officeart/2005/8/layout/pyramid1"/>
    <dgm:cxn modelId="{AD72E8D5-764B-4969-A60A-8FC1265F07EF}" type="presParOf" srcId="{83DAA469-ED6D-426B-86BC-B1EC7836CA6A}" destId="{62F8E351-3319-4C43-A750-9CEABB094FB9}" srcOrd="0" destOrd="0" presId="urn:microsoft.com/office/officeart/2005/8/layout/pyramid1"/>
    <dgm:cxn modelId="{A40F00A8-9B98-432E-B0D9-F7569D69362A}" type="presParOf" srcId="{83DAA469-ED6D-426B-86BC-B1EC7836CA6A}" destId="{33CAFA0F-09CF-4B00-A3FD-6B7BBD42FCB5}" srcOrd="1" destOrd="0" presId="urn:microsoft.com/office/officeart/2005/8/layout/pyramid1"/>
    <dgm:cxn modelId="{CF507215-F2C9-4187-8D30-1F5B5A5A539C}" type="presParOf" srcId="{4F094EF3-75B8-4CCF-8912-8A787EAA21BD}" destId="{F6224253-4F4D-4632-948C-3CEF11878BF0}" srcOrd="2" destOrd="0" presId="urn:microsoft.com/office/officeart/2005/8/layout/pyramid1"/>
    <dgm:cxn modelId="{982A4749-DA71-479B-9B6B-2C0772EA6BDC}" type="presParOf" srcId="{F6224253-4F4D-4632-948C-3CEF11878BF0}" destId="{B4273966-FD79-4609-8D1E-DAEB62649CD5}" srcOrd="0" destOrd="0" presId="urn:microsoft.com/office/officeart/2005/8/layout/pyramid1"/>
    <dgm:cxn modelId="{08B870C3-DB5D-4565-861B-61484D48903F}" type="presParOf" srcId="{F6224253-4F4D-4632-948C-3CEF11878BF0}" destId="{6BC7A9FB-1EB3-43F1-A0D7-247F8D7F029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9B863-85AC-4AAE-9B7D-E7DC2F67245E}">
      <dsp:nvSpPr>
        <dsp:cNvPr id="0" name=""/>
        <dsp:cNvSpPr/>
      </dsp:nvSpPr>
      <dsp:spPr>
        <a:xfrm>
          <a:off x="1811867" y="0"/>
          <a:ext cx="1811866" cy="896559"/>
        </a:xfrm>
        <a:prstGeom prst="trapezoid">
          <a:avLst>
            <a:gd name="adj" fmla="val 101046"/>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nb-NO" sz="1400" kern="1200"/>
        </a:p>
        <a:p>
          <a:pPr marL="0" lvl="0" indent="0" algn="ctr" defTabSz="622300">
            <a:lnSpc>
              <a:spcPct val="90000"/>
            </a:lnSpc>
            <a:spcBef>
              <a:spcPct val="0"/>
            </a:spcBef>
            <a:spcAft>
              <a:spcPct val="35000"/>
            </a:spcAft>
            <a:buNone/>
          </a:pPr>
          <a:endParaRPr lang="nb-NO" sz="1400" kern="1200"/>
        </a:p>
        <a:p>
          <a:pPr marL="0" lvl="0" indent="0" algn="ctr" defTabSz="622300">
            <a:lnSpc>
              <a:spcPct val="90000"/>
            </a:lnSpc>
            <a:spcBef>
              <a:spcPct val="0"/>
            </a:spcBef>
            <a:spcAft>
              <a:spcPct val="35000"/>
            </a:spcAft>
            <a:buNone/>
          </a:pPr>
          <a:r>
            <a:rPr lang="nb-NO" sz="1200" kern="1200"/>
            <a:t>Trinn 3: </a:t>
          </a:r>
        </a:p>
        <a:p>
          <a:pPr marL="0" lvl="0" indent="0" algn="ctr" defTabSz="622300">
            <a:lnSpc>
              <a:spcPct val="90000"/>
            </a:lnSpc>
            <a:spcBef>
              <a:spcPct val="0"/>
            </a:spcBef>
            <a:spcAft>
              <a:spcPct val="35000"/>
            </a:spcAft>
            <a:buNone/>
          </a:pPr>
          <a:r>
            <a:rPr lang="nb-NO" sz="1200" kern="1200"/>
            <a:t>Tiltak og handlingsplan</a:t>
          </a:r>
        </a:p>
        <a:p>
          <a:pPr marL="0" lvl="0" indent="0" algn="ctr" defTabSz="622300">
            <a:lnSpc>
              <a:spcPct val="90000"/>
            </a:lnSpc>
            <a:spcBef>
              <a:spcPct val="0"/>
            </a:spcBef>
            <a:spcAft>
              <a:spcPct val="35000"/>
            </a:spcAft>
            <a:buNone/>
          </a:pPr>
          <a:endParaRPr lang="nb-NO" sz="1200" kern="1200"/>
        </a:p>
      </dsp:txBody>
      <dsp:txXfrm>
        <a:off x="1811867" y="0"/>
        <a:ext cx="1811866" cy="896559"/>
      </dsp:txXfrm>
    </dsp:sp>
    <dsp:sp modelId="{62F8E351-3319-4C43-A750-9CEABB094FB9}">
      <dsp:nvSpPr>
        <dsp:cNvPr id="0" name=""/>
        <dsp:cNvSpPr/>
      </dsp:nvSpPr>
      <dsp:spPr>
        <a:xfrm>
          <a:off x="905933" y="896559"/>
          <a:ext cx="3623733" cy="896559"/>
        </a:xfrm>
        <a:prstGeom prst="trapezoid">
          <a:avLst>
            <a:gd name="adj" fmla="val 101046"/>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b-NO" sz="1200" kern="1200"/>
            <a:t>Trinn 2: </a:t>
          </a:r>
        </a:p>
        <a:p>
          <a:pPr marL="0" lvl="0" indent="0" algn="ctr" defTabSz="533400">
            <a:lnSpc>
              <a:spcPct val="90000"/>
            </a:lnSpc>
            <a:spcBef>
              <a:spcPct val="0"/>
            </a:spcBef>
            <a:spcAft>
              <a:spcPct val="35000"/>
            </a:spcAft>
            <a:buNone/>
          </a:pPr>
          <a:r>
            <a:rPr lang="nb-NO" sz="1200" kern="1200"/>
            <a:t>Målsetting for utviklingsarbeidet</a:t>
          </a:r>
        </a:p>
      </dsp:txBody>
      <dsp:txXfrm>
        <a:off x="1540086" y="896559"/>
        <a:ext cx="2355427" cy="896559"/>
      </dsp:txXfrm>
    </dsp:sp>
    <dsp:sp modelId="{B4273966-FD79-4609-8D1E-DAEB62649CD5}">
      <dsp:nvSpPr>
        <dsp:cNvPr id="0" name=""/>
        <dsp:cNvSpPr/>
      </dsp:nvSpPr>
      <dsp:spPr>
        <a:xfrm>
          <a:off x="0" y="1793119"/>
          <a:ext cx="5435600" cy="896559"/>
        </a:xfrm>
        <a:prstGeom prst="trapezoid">
          <a:avLst>
            <a:gd name="adj" fmla="val 101046"/>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b-NO" sz="1200" kern="1200"/>
            <a:t>Trinn 1: </a:t>
          </a:r>
        </a:p>
        <a:p>
          <a:pPr marL="0" lvl="0" indent="0" algn="ctr" defTabSz="533400">
            <a:lnSpc>
              <a:spcPct val="90000"/>
            </a:lnSpc>
            <a:spcBef>
              <a:spcPct val="0"/>
            </a:spcBef>
            <a:spcAft>
              <a:spcPct val="35000"/>
            </a:spcAft>
            <a:buNone/>
          </a:pPr>
          <a:r>
            <a:rPr lang="nb-NO" sz="1200" kern="1200"/>
            <a:t>Presentere resultatene</a:t>
          </a:r>
        </a:p>
        <a:p>
          <a:pPr marL="0" lvl="0" indent="0" algn="ctr" defTabSz="533400">
            <a:lnSpc>
              <a:spcPct val="90000"/>
            </a:lnSpc>
            <a:spcBef>
              <a:spcPct val="0"/>
            </a:spcBef>
            <a:spcAft>
              <a:spcPct val="35000"/>
            </a:spcAft>
            <a:buNone/>
          </a:pPr>
          <a:r>
            <a:rPr lang="nb-NO" sz="1200" kern="1200"/>
            <a:t>og velge faktorer</a:t>
          </a:r>
        </a:p>
      </dsp:txBody>
      <dsp:txXfrm>
        <a:off x="951230" y="1793119"/>
        <a:ext cx="3533140" cy="89655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F147F-68C8-4A34-A0FE-735FCD8101F2}" type="datetimeFigureOut">
              <a:rPr lang="nb-NO" smtClean="0"/>
              <a:t>26.01.2022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EACFF-C53B-4BB6-8A28-07074FC8FAC0}" type="slidenum">
              <a:rPr lang="nb-NO" smtClean="0"/>
              <a:t>‹#›</a:t>
            </a:fld>
            <a:endParaRPr lang="nb-NO"/>
          </a:p>
        </p:txBody>
      </p:sp>
    </p:spTree>
    <p:extLst>
      <p:ext uri="{BB962C8B-B14F-4D97-AF65-F5344CB8AC3E}">
        <p14:creationId xmlns:p14="http://schemas.microsoft.com/office/powerpoint/2010/main" val="379696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view.officeapps.live.com/op/view.aspx?src=https%3A%2F%2Fwww.10faktor.no%2Fsites%2Fdefault%2Ffiles%2F2020-01%2FArbeidshefte%252010-FAKTOR%2520versjon%25202_word%2520%25285%2529.docx&amp;wdOrigin=BROWSELINK"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10faktor.no/beskrivelse-av-de-10-faktoren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iew.officeapps.live.com/op/view.aspx?src=https%3A%2F%2Fwww.10faktor.no%2Fsites%2Fdefault%2Ffiles%2F2020-01%2FArbeidshefte%252010-FAKTOR%2520versjon%25202_word%2520%25285%2529.docx&amp;wdOrigin=BROWSELIN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tavangerkommune.sharepoint.com/sites/Rutiner/SitePages/10-faktor-medarbeiderunders%C3%B8kelse.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avangerkommune.sharepoint.com/:p:/r/sites/konomiogorganisasjon/_layouts/15/Doc.aspx?sourcedoc=%7B34A26AEC-0DE8-44F1-BDE6-5039C0F55304%7D&amp;file=10-faktor%20-%20M%C3%B8teagenda%20(eksempel).pptx&amp;action=edit&amp;mobileredirect=tru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cs typeface="Calibri" panose="020F0502020204030204"/>
              </a:rPr>
              <a:t>1 min</a:t>
            </a:r>
          </a:p>
          <a:p>
            <a:endParaRPr lang="nb-NO">
              <a:cs typeface="Calibri" panose="020F0502020204030204"/>
            </a:endParaRPr>
          </a:p>
          <a:p>
            <a:r>
              <a:rPr lang="nb-NO">
                <a:cs typeface="Calibri" panose="020F0502020204030204"/>
              </a:rPr>
              <a:t>Velkommen</a:t>
            </a:r>
          </a:p>
          <a:p>
            <a:r>
              <a:rPr lang="nb-NO">
                <a:cs typeface="Calibri" panose="020F0502020204030204"/>
              </a:rPr>
              <a:t>Presentasjon av oss</a:t>
            </a:r>
          </a:p>
          <a:p>
            <a:r>
              <a:rPr lang="nb-NO">
                <a:cs typeface="Calibri" panose="020F0502020204030204"/>
              </a:rPr>
              <a:t>Første gang vi gjennomfører digital workshop</a:t>
            </a:r>
          </a:p>
          <a:p>
            <a:endParaRPr lang="nb-NO">
              <a:cs typeface="Calibri" panose="020F0502020204030204"/>
            </a:endParaRPr>
          </a:p>
          <a:p>
            <a:r>
              <a:rPr lang="nb-NO"/>
              <a:t>Hvem deltar i workshopen: ledere, tillitsvalgte, verneombud – klikk «liker» på det som er relevant for deg. </a:t>
            </a:r>
          </a:p>
          <a:p>
            <a:endParaRPr lang="nb-NO"/>
          </a:p>
          <a:p>
            <a:endParaRPr lang="nb-NO">
              <a:cs typeface="Calibri" panose="020F0502020204030204"/>
            </a:endParaRPr>
          </a:p>
          <a:p>
            <a:endParaRPr lang="nb-NO">
              <a:cs typeface="Calibri" panose="020F0502020204030204"/>
            </a:endParaRPr>
          </a:p>
        </p:txBody>
      </p:sp>
      <p:sp>
        <p:nvSpPr>
          <p:cNvPr id="4" name="Plassholder for lysbildenummer 3"/>
          <p:cNvSpPr>
            <a:spLocks noGrp="1"/>
          </p:cNvSpPr>
          <p:nvPr>
            <p:ph type="sldNum" sz="quarter" idx="5"/>
          </p:nvPr>
        </p:nvSpPr>
        <p:spPr/>
        <p:txBody>
          <a:bodyPr/>
          <a:lstStyle/>
          <a:p>
            <a:fld id="{FB9CE520-AD3A-46EC-9DBE-37318252824C}" type="slidenum">
              <a:rPr lang="nb-NO" smtClean="0"/>
              <a:t>1</a:t>
            </a:fld>
            <a:endParaRPr lang="nb-NO"/>
          </a:p>
        </p:txBody>
      </p:sp>
    </p:spTree>
    <p:extLst>
      <p:ext uri="{BB962C8B-B14F-4D97-AF65-F5344CB8AC3E}">
        <p14:creationId xmlns:p14="http://schemas.microsoft.com/office/powerpoint/2010/main" val="2507944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10 minutter på foil 10 – 15 </a:t>
            </a:r>
          </a:p>
          <a:p>
            <a:r>
              <a:rPr lang="nb-NO"/>
              <a:t>Viktig å ikke fokusere på årsaker – det kan lett skape en negativ stemning med skyld og skam. Prøv å holde fokus på hva vi kan se av resultatene, forstå hva som kommer frem i resultatene. Det er det bildet som er viktig å se og ta utgangspunkt i videre. Ikke gå i </a:t>
            </a:r>
            <a:r>
              <a:rPr lang="nb-NO" err="1"/>
              <a:t>forsvarsfella</a:t>
            </a:r>
            <a:r>
              <a:rPr lang="nb-NO"/>
              <a:t>!</a:t>
            </a:r>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Sende ut resultat på forhånd? Kan fungere noen steder, andre steder vil det ikke være lurt. Leder må vurdere. Tenk nøye gjennom: hvordan vil det forstås, vil det skape «støy» med at de går inn for  finne årsaker? hvordan er 10-faktor forberedt</a:t>
            </a:r>
          </a:p>
          <a:p>
            <a:endParaRPr lang="nb-NO"/>
          </a:p>
          <a:p>
            <a:r>
              <a:rPr lang="nb-NO" b="1" i="0">
                <a:solidFill>
                  <a:srgbClr val="000000"/>
                </a:solidFill>
                <a:effectLst/>
                <a:latin typeface="Gimbal Grotesque"/>
              </a:rPr>
              <a:t>Faktorene henger sammen. </a:t>
            </a:r>
            <a:r>
              <a:rPr lang="nb-NO" b="0" i="0">
                <a:solidFill>
                  <a:srgbClr val="000000"/>
                </a:solidFill>
                <a:effectLst/>
                <a:latin typeface="Gimbal Grotesque"/>
              </a:rPr>
              <a:t>Å jobbe med en faktor, vil ha positive «ringvirkninger» og vil også kunne bidra til forbedring og utvikling av andre faktorer. </a:t>
            </a:r>
          </a:p>
          <a:p>
            <a:endParaRPr lang="nb-NO" b="0" i="0">
              <a:solidFill>
                <a:srgbClr val="000000"/>
              </a:solidFill>
              <a:effectLst/>
              <a:latin typeface="Gimbal Grotesque"/>
            </a:endParaRPr>
          </a:p>
          <a:p>
            <a:r>
              <a:rPr lang="nb-NO" b="0" i="0">
                <a:solidFill>
                  <a:srgbClr val="000000"/>
                </a:solidFill>
                <a:effectLst/>
                <a:latin typeface="Gimbal Grotesque"/>
              </a:rPr>
              <a:t>Noen faktorer regnes som primære innsatsfaktorer: Mestringsorientert ledelse og mestringsklima.</a:t>
            </a:r>
          </a:p>
          <a:p>
            <a:pPr marL="171450" indent="-171450">
              <a:buFont typeface="Wingdings" panose="05000000000000000000" pitchFamily="2" charset="2"/>
              <a:buChar char="Ø"/>
            </a:pPr>
            <a:r>
              <a:rPr lang="nb-NO" b="0" i="0">
                <a:solidFill>
                  <a:srgbClr val="000000"/>
                </a:solidFill>
                <a:effectLst/>
                <a:latin typeface="Gimbal Grotesque"/>
              </a:rPr>
              <a:t>Å jobbe med disse har særlig stor effekt på mange av de andre faktorene</a:t>
            </a:r>
            <a:endParaRPr lang="nb-NO">
              <a:solidFill>
                <a:srgbClr val="FF0000"/>
              </a:solidFill>
              <a:ea typeface="+mn-lt"/>
              <a:cs typeface="+mn-lt"/>
            </a:endParaRPr>
          </a:p>
          <a:p>
            <a:endParaRPr lang="nb-NO"/>
          </a:p>
        </p:txBody>
      </p:sp>
      <p:sp>
        <p:nvSpPr>
          <p:cNvPr id="4" name="Plassholder for lysbildenummer 3"/>
          <p:cNvSpPr>
            <a:spLocks noGrp="1"/>
          </p:cNvSpPr>
          <p:nvPr>
            <p:ph type="sldNum" sz="quarter" idx="5"/>
          </p:nvPr>
        </p:nvSpPr>
        <p:spPr/>
        <p:txBody>
          <a:bodyPr/>
          <a:lstStyle/>
          <a:p>
            <a:fld id="{B53EACFF-C53B-4BB6-8A28-07074FC8FAC0}" type="slidenum">
              <a:rPr lang="nb-NO" smtClean="0"/>
              <a:t>10</a:t>
            </a:fld>
            <a:endParaRPr lang="nb-NO"/>
          </a:p>
        </p:txBody>
      </p:sp>
    </p:spTree>
    <p:extLst>
      <p:ext uri="{BB962C8B-B14F-4D97-AF65-F5344CB8AC3E}">
        <p14:creationId xmlns:p14="http://schemas.microsoft.com/office/powerpoint/2010/main" val="510314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Metode vises i animasjonsfilm om oppfølgingsarbeid (laget av Bergen kommune) som ligger på temaside. </a:t>
            </a:r>
            <a:r>
              <a:rPr lang="nb-NO" b="1"/>
              <a:t>God metode for valg av faktor(er) ved større personalgrupper.</a:t>
            </a:r>
          </a:p>
          <a:p>
            <a:r>
              <a:rPr lang="nb-NO" b="0"/>
              <a:t>Kan også gjennomføres digitalt dersom alle medarbeidere har hver sin pc med kamera.</a:t>
            </a:r>
          </a:p>
          <a:p>
            <a:endParaRPr lang="nb-NO" b="1"/>
          </a:p>
          <a:p>
            <a:r>
              <a:rPr lang="nb-NO" b="1"/>
              <a:t>Antall deltakere: 4-50</a:t>
            </a:r>
          </a:p>
          <a:p>
            <a:r>
              <a:rPr lang="nb-NO" b="1"/>
              <a:t>Materiell: Et ark/plakat (A3) for hver faktor, stort nok rom</a:t>
            </a:r>
          </a:p>
          <a:p>
            <a:r>
              <a:rPr lang="nb-NO" b="1"/>
              <a:t>Tid: </a:t>
            </a:r>
            <a:r>
              <a:rPr lang="nb-NO" b="1" err="1"/>
              <a:t>ca</a:t>
            </a:r>
            <a:r>
              <a:rPr lang="nb-NO" b="1"/>
              <a:t> 10-15 min</a:t>
            </a:r>
          </a:p>
          <a:p>
            <a:endParaRPr lang="nb-NO" b="1"/>
          </a:p>
          <a:p>
            <a:r>
              <a:rPr lang="nb-NO" b="1"/>
              <a:t>Hvordan: </a:t>
            </a:r>
          </a:p>
          <a:p>
            <a:pPr marL="171450" indent="-171450">
              <a:buFontTx/>
              <a:buChar char="-"/>
            </a:pPr>
            <a:r>
              <a:rPr lang="nb-NO"/>
              <a:t>Fordel de 10 faktorene rundt i rommet</a:t>
            </a:r>
          </a:p>
          <a:p>
            <a:pPr marL="171450" indent="-171450">
              <a:buFontTx/>
              <a:buChar char="-"/>
            </a:pPr>
            <a:r>
              <a:rPr lang="nb-NO"/>
              <a:t>Etter at resultatene er presentert og forstått, be de ansatte om å tenke gjennom hvilken faktor de ønsker å jobbe med (1 min). På leders beskjed, skal alle gå (samtidig) til den faktoren de har valgt seg. Forklar at ansatt bør holde seg til den faktoren de bestemte seg for, uavhengig om de blir stående alene på faktoren.</a:t>
            </a:r>
          </a:p>
          <a:p>
            <a:pPr marL="171450" indent="-171450">
              <a:buFontTx/>
              <a:buChar char="-"/>
            </a:pPr>
            <a:r>
              <a:rPr lang="nb-NO"/>
              <a:t>De som står på samme faktor diskuterer hvorfor det er viktig at de jobber med denne faktoren og velger 2 argument som de vil fortelle i plenum (5 min)</a:t>
            </a:r>
          </a:p>
          <a:p>
            <a:pPr marL="171450" indent="-171450">
              <a:buFontTx/>
              <a:buChar char="-"/>
            </a:pPr>
            <a:r>
              <a:rPr lang="nb-NO"/>
              <a:t>Hver gruppe sier sine argument i plenum</a:t>
            </a:r>
          </a:p>
          <a:p>
            <a:pPr marL="171450" indent="-171450">
              <a:buFontTx/>
              <a:buChar char="-"/>
            </a:pPr>
            <a:r>
              <a:rPr lang="nb-NO"/>
              <a:t>Etter å ha hørt alle argumentene, får ansatte en mulighet til å bytte faktor. De gjør dette ved å gå til den faktoren de heller ønsker å jobbe med.</a:t>
            </a:r>
          </a:p>
          <a:p>
            <a:pPr marL="171450" indent="-171450">
              <a:buFontTx/>
              <a:buChar char="-"/>
            </a:pPr>
            <a:r>
              <a:rPr lang="nb-NO"/>
              <a:t>De(n) de faktorene som har flest ansatte, er de(n) faktorene det skal jobbes videre med. </a:t>
            </a:r>
          </a:p>
          <a:p>
            <a:pPr marL="171450" indent="-171450">
              <a:buFontTx/>
              <a:buChar char="-"/>
            </a:pPr>
            <a:endParaRPr lang="nb-NO"/>
          </a:p>
          <a:p>
            <a:pPr marL="0" indent="0">
              <a:buFontTx/>
              <a:buNone/>
            </a:pPr>
            <a:r>
              <a:rPr lang="nb-NO"/>
              <a:t>Variant 2: </a:t>
            </a:r>
          </a:p>
          <a:p>
            <a:pPr marL="0" indent="0">
              <a:buFontTx/>
              <a:buNone/>
            </a:pPr>
            <a:r>
              <a:rPr lang="nb-NO"/>
              <a:t>Gjør øvelsen to ganger: første gang skal ansatte gå til den faktoren de ønsker å bevare/beholde (som de er fornøyd med skåren på), andre gang skal de gå til den faktoren de vil forbedre (som de har lav skår på)</a:t>
            </a:r>
          </a:p>
          <a:p>
            <a:pPr marL="171450" indent="-171450">
              <a:buFontTx/>
              <a:buChar char="-"/>
            </a:pPr>
            <a:endParaRPr lang="nb-NO"/>
          </a:p>
        </p:txBody>
      </p:sp>
      <p:sp>
        <p:nvSpPr>
          <p:cNvPr id="4" name="Plassholder for lysbildenummer 3"/>
          <p:cNvSpPr>
            <a:spLocks noGrp="1"/>
          </p:cNvSpPr>
          <p:nvPr>
            <p:ph type="sldNum" sz="quarter" idx="5"/>
          </p:nvPr>
        </p:nvSpPr>
        <p:spPr/>
        <p:txBody>
          <a:bodyPr/>
          <a:lstStyle/>
          <a:p>
            <a:fld id="{B53EACFF-C53B-4BB6-8A28-07074FC8FAC0}" type="slidenum">
              <a:rPr lang="nb-NO" smtClean="0"/>
              <a:t>11</a:t>
            </a:fld>
            <a:endParaRPr lang="nb-NO"/>
          </a:p>
        </p:txBody>
      </p:sp>
    </p:spTree>
    <p:extLst>
      <p:ext uri="{BB962C8B-B14F-4D97-AF65-F5344CB8AC3E}">
        <p14:creationId xmlns:p14="http://schemas.microsoft.com/office/powerpoint/2010/main" val="3686824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Denne er presentert i </a:t>
            </a:r>
            <a:r>
              <a:rPr lang="nb-NO">
                <a:hlinkClick r:id="rId3"/>
              </a:rPr>
              <a:t>Arbeidshefte 10-FAKTOR versjon 2</a:t>
            </a:r>
            <a:r>
              <a:rPr lang="nb-NO"/>
              <a:t> og er godt beskrevet i e-læringskurset om 10-faktor. Det kan være lurt å ha en utskrift til hver gruppe om hva som kjennetegner faktorene for å hjelpe de litt på vei, </a:t>
            </a:r>
            <a:r>
              <a:rPr lang="nb-NO">
                <a:hlinkClick r:id="rId4"/>
              </a:rPr>
              <a:t>Beskrivelse av de 10 faktorene | 10FAKTOR</a:t>
            </a:r>
            <a:endParaRPr lang="nb-NO">
              <a:hlinkClick r:id="rId4"/>
            </a:endParaRPr>
          </a:p>
          <a:p>
            <a:endParaRPr lang="nb-NO">
              <a:hlinkClick r:id="rId4"/>
            </a:endParaRPr>
          </a:p>
          <a:p>
            <a:r>
              <a:rPr lang="nb-NO" b="1"/>
              <a:t>Antall deltakere: 4-30</a:t>
            </a:r>
          </a:p>
          <a:p>
            <a:r>
              <a:rPr lang="nb-NO" b="1"/>
              <a:t>Materiell: Refleksjonskort for hver faktor (se temaside), et analysekryss per gruppe, </a:t>
            </a:r>
            <a:r>
              <a:rPr lang="nb-NO" b="1" err="1"/>
              <a:t>post-it</a:t>
            </a:r>
            <a:r>
              <a:rPr lang="nb-NO" b="1"/>
              <a:t> lapper og penner</a:t>
            </a:r>
          </a:p>
          <a:p>
            <a:r>
              <a:rPr lang="nb-NO" b="1"/>
              <a:t>Tid: </a:t>
            </a:r>
            <a:r>
              <a:rPr lang="nb-NO" b="1" err="1"/>
              <a:t>ca</a:t>
            </a:r>
            <a:r>
              <a:rPr lang="nb-NO" b="1"/>
              <a:t> 10-15 min</a:t>
            </a:r>
          </a:p>
          <a:p>
            <a:endParaRPr lang="nb-NO" b="1"/>
          </a:p>
          <a:p>
            <a:r>
              <a:rPr lang="nb-NO" b="1"/>
              <a:t>Hvordan: </a:t>
            </a:r>
          </a:p>
          <a:p>
            <a:pPr marL="171450" indent="-171450">
              <a:buFontTx/>
              <a:buChar char="-"/>
            </a:pPr>
            <a:r>
              <a:rPr lang="nb-NO" b="0"/>
              <a:t>Del i grupper på 4-6 ansatte</a:t>
            </a:r>
          </a:p>
          <a:p>
            <a:pPr marL="171450" indent="-171450">
              <a:buFontTx/>
              <a:buChar char="-"/>
            </a:pPr>
            <a:r>
              <a:rPr lang="nb-NO" b="0"/>
              <a:t>Del ut materiell til hver gruppe</a:t>
            </a:r>
          </a:p>
          <a:p>
            <a:pPr marL="171450" indent="-171450">
              <a:buFontTx/>
              <a:buChar char="-"/>
            </a:pPr>
            <a:r>
              <a:rPr lang="nb-NO" b="0"/>
              <a:t>Forklar oppgaven: </a:t>
            </a:r>
          </a:p>
          <a:p>
            <a:pPr marL="685800" lvl="1" indent="-228600">
              <a:buFont typeface="+mj-lt"/>
              <a:buAutoNum type="arabicPeriod"/>
            </a:pPr>
            <a:r>
              <a:rPr lang="nb-NO" b="0"/>
              <a:t>Del inn i roller: ordstyrer, sekretær (skriver på analysekrysset), viddevakt/tidtaker</a:t>
            </a:r>
          </a:p>
          <a:p>
            <a:pPr marL="685800" lvl="1" indent="-228600">
              <a:buFont typeface="+mj-lt"/>
              <a:buAutoNum type="arabicPeriod"/>
            </a:pPr>
            <a:r>
              <a:rPr lang="nb-NO" b="0"/>
              <a:t>Individuelt: tenk gjennom og skiv på </a:t>
            </a:r>
            <a:r>
              <a:rPr lang="nb-NO" b="0" err="1"/>
              <a:t>post-it</a:t>
            </a:r>
            <a:r>
              <a:rPr lang="nb-NO" b="0"/>
              <a:t> lapper a. to faktorer du er fornøyd med skåren og hvorfor? b. to faktorer det er viktig å forbedre og hvorfor?</a:t>
            </a:r>
          </a:p>
          <a:p>
            <a:pPr marL="685800" lvl="1" indent="-228600">
              <a:buFontTx/>
              <a:buAutoNum type="arabicPeriod"/>
            </a:pPr>
            <a:r>
              <a:rPr lang="nb-NO" b="0"/>
              <a:t>Gruppe: Hver deltaker forteller til gruppa en av faktorene h*n har skrevet ned og begrunnelse. Gå runder til alt er sagt. Har noen skrevet samme faktor? Bli enige om hvilke faktorer som skal skrives på gruppa sitt analysekryss.</a:t>
            </a:r>
          </a:p>
          <a:p>
            <a:pPr marL="685800" lvl="1" indent="-228600">
              <a:buFontTx/>
              <a:buAutoNum type="arabicPeriod"/>
            </a:pPr>
            <a:r>
              <a:rPr lang="nb-NO" b="0"/>
              <a:t>Gruppe: Bli enige om 1-2 faktorer gruppa som vil formidle til plenum. Her kan leder </a:t>
            </a:r>
            <a:r>
              <a:rPr lang="nb-NO" b="0" err="1"/>
              <a:t>evt</a:t>
            </a:r>
            <a:r>
              <a:rPr lang="nb-NO" b="0"/>
              <a:t> legge føringer, f.eks at det  skal være en faktor som vil bevares, en faktor som vil forbedres. </a:t>
            </a:r>
          </a:p>
          <a:p>
            <a:pPr marL="685800" lvl="1" indent="-228600">
              <a:buFontTx/>
              <a:buAutoNum type="arabicPeriod"/>
            </a:pPr>
            <a:r>
              <a:rPr lang="nb-NO" b="0"/>
              <a:t>Plenum: Hver gruppe sier sine faktorer. Har noen skrevet det samme? Den/de faktorene som flest grupper har tatt opp, blir stående igjen som faktoren(e) som skal jobbes videre med i trinn 2-3.</a:t>
            </a:r>
          </a:p>
          <a:p>
            <a:pPr marL="685800" lvl="1" indent="-228600">
              <a:buFontTx/>
              <a:buAutoNum type="arabicPeriod"/>
            </a:pPr>
            <a:endParaRPr lang="nb-NO" b="0"/>
          </a:p>
          <a:p>
            <a:pPr marL="171450" indent="-171450">
              <a:buFontTx/>
              <a:buChar char="-"/>
            </a:pPr>
            <a:endParaRPr lang="nb-NO" b="0"/>
          </a:p>
          <a:p>
            <a:endParaRPr lang="nb-NO">
              <a:hlinkClick r:id="rId4"/>
            </a:endParaRPr>
          </a:p>
        </p:txBody>
      </p:sp>
      <p:sp>
        <p:nvSpPr>
          <p:cNvPr id="4" name="Plassholder for lysbildenummer 3"/>
          <p:cNvSpPr>
            <a:spLocks noGrp="1"/>
          </p:cNvSpPr>
          <p:nvPr>
            <p:ph type="sldNum" sz="quarter" idx="5"/>
          </p:nvPr>
        </p:nvSpPr>
        <p:spPr/>
        <p:txBody>
          <a:bodyPr/>
          <a:lstStyle/>
          <a:p>
            <a:fld id="{B53EACFF-C53B-4BB6-8A28-07074FC8FAC0}" type="slidenum">
              <a:rPr lang="nb-NO" smtClean="0"/>
              <a:t>12</a:t>
            </a:fld>
            <a:endParaRPr lang="nb-NO"/>
          </a:p>
        </p:txBody>
      </p:sp>
    </p:spTree>
    <p:extLst>
      <p:ext uri="{BB962C8B-B14F-4D97-AF65-F5344CB8AC3E}">
        <p14:creationId xmlns:p14="http://schemas.microsoft.com/office/powerpoint/2010/main" val="3866753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a:solidFill>
                  <a:srgbClr val="323232"/>
                </a:solidFill>
                <a:effectLst/>
              </a:rPr>
              <a:t>Handler om å få en felles forståelse for hvor vi vil.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a:solidFill>
                  <a:srgbClr val="323232"/>
                </a:solidFill>
                <a:effectLst/>
              </a:rPr>
              <a:t>For de som kjenner til LØFT-modellen så er dette det samme. Det handler om Løsnings-orientert tilnærming.  I stedet for å se på problemene og årsakene så fokusere en på løsningene. Hva gjø vi for å se fremover – Hva er løsningene på den situasjonen vi står i? Hvis vi ser for oss at vi kommer på jobb en dag og alt er sånn vi ønsker oss.. Hva ser vi? Hva gjør medarbeiderne? Hva gjør leder? Hva ser vi i organisasjonen?</a:t>
            </a:r>
          </a:p>
          <a:p>
            <a:endParaRPr lang="nb-NO" dirty="0"/>
          </a:p>
        </p:txBody>
      </p:sp>
      <p:sp>
        <p:nvSpPr>
          <p:cNvPr id="4" name="Plassholder for lysbildenummer 3"/>
          <p:cNvSpPr>
            <a:spLocks noGrp="1"/>
          </p:cNvSpPr>
          <p:nvPr>
            <p:ph type="sldNum" sz="quarter" idx="5"/>
          </p:nvPr>
        </p:nvSpPr>
        <p:spPr/>
        <p:txBody>
          <a:bodyPr/>
          <a:lstStyle/>
          <a:p>
            <a:fld id="{B53EACFF-C53B-4BB6-8A28-07074FC8FAC0}" type="slidenum">
              <a:rPr lang="nb-NO" smtClean="0"/>
              <a:t>13</a:t>
            </a:fld>
            <a:endParaRPr lang="nb-NO"/>
          </a:p>
        </p:txBody>
      </p:sp>
    </p:spTree>
    <p:extLst>
      <p:ext uri="{BB962C8B-B14F-4D97-AF65-F5344CB8AC3E}">
        <p14:creationId xmlns:p14="http://schemas.microsoft.com/office/powerpoint/2010/main" val="2280838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Metoden er beskrevet i </a:t>
            </a:r>
            <a:r>
              <a:rPr lang="nb-NO">
                <a:hlinkClick r:id="rId3"/>
              </a:rPr>
              <a:t>Arbeidshefte 10-FAKTOR</a:t>
            </a:r>
            <a:r>
              <a:rPr lang="nb-NO"/>
              <a:t> og i e-læring. </a:t>
            </a:r>
          </a:p>
          <a:p>
            <a:endParaRPr lang="nb-NO"/>
          </a:p>
          <a:p>
            <a:r>
              <a:rPr lang="nb-NO"/>
              <a:t>Dette handler om å se for seg drømmen/glansbildet. Se for deg at du kom inn døra på jobb en dag og dette målet var nådd. Hvordan ser det ut på arbeidsplassen vår da? Hva ser du? Hva gjør de ansatte, hva gjør leder? </a:t>
            </a:r>
          </a:p>
          <a:p>
            <a:pPr marL="171450" indent="-171450">
              <a:buFont typeface="Wingdings" panose="05000000000000000000" pitchFamily="2" charset="2"/>
              <a:buChar char="Ø"/>
            </a:pPr>
            <a:r>
              <a:rPr lang="nb-NO"/>
              <a:t>Bruk IGP og jobb i grupper. </a:t>
            </a:r>
          </a:p>
          <a:p>
            <a:pPr marL="171450" indent="-171450">
              <a:buFont typeface="Wingdings" panose="05000000000000000000" pitchFamily="2" charset="2"/>
              <a:buChar char="Ø"/>
            </a:pPr>
            <a:r>
              <a:rPr lang="nb-NO"/>
              <a:t>Bli enige om mål og kjennetegn.</a:t>
            </a:r>
          </a:p>
          <a:p>
            <a:endParaRPr lang="nb-NO"/>
          </a:p>
          <a:p>
            <a:pPr algn="l"/>
            <a:r>
              <a:rPr lang="nb-NO" b="0" i="0">
                <a:solidFill>
                  <a:srgbClr val="000000"/>
                </a:solidFill>
                <a:effectLst/>
                <a:latin typeface="Times New Roman" panose="02020603050405020304" pitchFamily="18" charset="0"/>
              </a:rPr>
              <a:t>Kjennetegnene skal være så konkrete at vi kan invitere kollegaer fra en annen arbeidsplass og la dem sitte med vårt glansbilde-ark og observere oss. De vil kunne se om vi praktiserer glansbildet vårt eller ikke gjennom å se hva vi gjør.</a:t>
            </a:r>
          </a:p>
          <a:p>
            <a:pPr algn="l"/>
            <a:r>
              <a:rPr lang="nb-NO" b="0" i="0">
                <a:solidFill>
                  <a:srgbClr val="000000"/>
                </a:solidFill>
                <a:effectLst/>
                <a:latin typeface="Times New Roman" panose="02020603050405020304" pitchFamily="18" charset="0"/>
              </a:rPr>
              <a:t>For å konkretisere kjennetegnene skrives de ned i presens. Kjennetegnene kan handle om egenskaper ved organisasjonen vår (ORG), atferd vi viser som medarbeidere – godt medarbeiderskap (MAS), eller atferd vi viser som ledere – godt lederskap (LED).</a:t>
            </a:r>
          </a:p>
          <a:p>
            <a:pPr algn="l"/>
            <a:r>
              <a:rPr lang="nb-NO" b="0" i="0">
                <a:solidFill>
                  <a:srgbClr val="000000"/>
                </a:solidFill>
                <a:effectLst/>
                <a:latin typeface="Times New Roman" panose="02020603050405020304" pitchFamily="18" charset="0"/>
              </a:rPr>
              <a:t>Det er av stor betydning at medarbeiderne ser at de også kan bidra med sin atferd til å fremme de ti faktorene. Forbedringer er ikke bare noe som skjer på organisasjonsnivå og ledernivå.</a:t>
            </a:r>
          </a:p>
          <a:p>
            <a:pPr algn="l"/>
            <a:endParaRPr lang="nb-NO" b="0" i="0">
              <a:solidFill>
                <a:srgbClr val="000000"/>
              </a:solidFill>
              <a:effectLst/>
              <a:latin typeface="Times New Roman" panose="02020603050405020304" pitchFamily="18" charset="0"/>
            </a:endParaRPr>
          </a:p>
          <a:p>
            <a:r>
              <a:rPr lang="nb-NO"/>
              <a:t>Det er vanlig at konkrete kjennetegn kan «passe» på flere faktorer. I gruppearbeidet: ikke fokuser på om kjennetegnet er «riktigst» for denne eller en annen faktor. </a:t>
            </a:r>
          </a:p>
          <a:p>
            <a:endParaRPr lang="nb-NO"/>
          </a:p>
          <a:p>
            <a:endParaRPr lang="nb-NO"/>
          </a:p>
          <a:p>
            <a:endParaRPr lang="nb-NO"/>
          </a:p>
        </p:txBody>
      </p:sp>
      <p:sp>
        <p:nvSpPr>
          <p:cNvPr id="4" name="Plassholder for lysbildenummer 3"/>
          <p:cNvSpPr>
            <a:spLocks noGrp="1"/>
          </p:cNvSpPr>
          <p:nvPr>
            <p:ph type="sldNum" sz="quarter" idx="5"/>
          </p:nvPr>
        </p:nvSpPr>
        <p:spPr/>
        <p:txBody>
          <a:bodyPr/>
          <a:lstStyle/>
          <a:p>
            <a:fld id="{B53EACFF-C53B-4BB6-8A28-07074FC8FAC0}" type="slidenum">
              <a:rPr lang="nb-NO" smtClean="0"/>
              <a:t>14</a:t>
            </a:fld>
            <a:endParaRPr lang="nb-NO"/>
          </a:p>
        </p:txBody>
      </p:sp>
    </p:spTree>
    <p:extLst>
      <p:ext uri="{BB962C8B-B14F-4D97-AF65-F5344CB8AC3E}">
        <p14:creationId xmlns:p14="http://schemas.microsoft.com/office/powerpoint/2010/main" val="4186654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fontAlgn="base">
              <a:buFont typeface="+mj-lt"/>
              <a:buNone/>
            </a:pPr>
            <a:r>
              <a:rPr lang="nb-NO" b="0" i="0">
                <a:solidFill>
                  <a:srgbClr val="000000"/>
                </a:solidFill>
                <a:effectLst/>
              </a:rPr>
              <a:t>Her er det lett å gå i fella og rett på tiltak</a:t>
            </a:r>
          </a:p>
          <a:p>
            <a:pPr marL="0" indent="0" algn="l" fontAlgn="base">
              <a:buFont typeface="+mj-lt"/>
              <a:buNone/>
            </a:pPr>
            <a:r>
              <a:rPr lang="nb-NO" b="0" i="0">
                <a:solidFill>
                  <a:srgbClr val="000000"/>
                </a:solidFill>
                <a:effectLst/>
              </a:rPr>
              <a:t>Her skal dere lage et glansbilde</a:t>
            </a:r>
          </a:p>
          <a:p>
            <a:pPr marL="0" indent="0" algn="l" fontAlgn="base">
              <a:buFont typeface="+mj-lt"/>
              <a:buNone/>
            </a:pPr>
            <a:r>
              <a:rPr lang="nb-NO" b="0" i="0">
                <a:solidFill>
                  <a:srgbClr val="000000"/>
                </a:solidFill>
                <a:effectLst/>
              </a:rPr>
              <a:t>Det som skal presenteres er mål og to kjennetegn for målet/faktoren</a:t>
            </a:r>
          </a:p>
          <a:p>
            <a:endParaRPr lang="nb-NO"/>
          </a:p>
          <a:p>
            <a:endParaRPr lang="nb-NO"/>
          </a:p>
        </p:txBody>
      </p:sp>
      <p:sp>
        <p:nvSpPr>
          <p:cNvPr id="4" name="Plassholder for lysbildenummer 3"/>
          <p:cNvSpPr>
            <a:spLocks noGrp="1"/>
          </p:cNvSpPr>
          <p:nvPr>
            <p:ph type="sldNum" sz="quarter" idx="5"/>
          </p:nvPr>
        </p:nvSpPr>
        <p:spPr/>
        <p:txBody>
          <a:bodyPr/>
          <a:lstStyle/>
          <a:p>
            <a:fld id="{B53EACFF-C53B-4BB6-8A28-07074FC8FAC0}" type="slidenum">
              <a:rPr lang="nb-NO" smtClean="0"/>
              <a:t>15</a:t>
            </a:fld>
            <a:endParaRPr lang="nb-NO"/>
          </a:p>
        </p:txBody>
      </p:sp>
    </p:spTree>
    <p:extLst>
      <p:ext uri="{BB962C8B-B14F-4D97-AF65-F5344CB8AC3E}">
        <p14:creationId xmlns:p14="http://schemas.microsoft.com/office/powerpoint/2010/main" val="4134638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5 minutter</a:t>
            </a:r>
          </a:p>
        </p:txBody>
      </p:sp>
      <p:sp>
        <p:nvSpPr>
          <p:cNvPr id="4" name="Plassholder for lysbildenummer 3"/>
          <p:cNvSpPr>
            <a:spLocks noGrp="1"/>
          </p:cNvSpPr>
          <p:nvPr>
            <p:ph type="sldNum" sz="quarter" idx="5"/>
          </p:nvPr>
        </p:nvSpPr>
        <p:spPr/>
        <p:txBody>
          <a:bodyPr/>
          <a:lstStyle/>
          <a:p>
            <a:fld id="{B53EACFF-C53B-4BB6-8A28-07074FC8FAC0}" type="slidenum">
              <a:rPr lang="nb-NO" smtClean="0"/>
              <a:t>16</a:t>
            </a:fld>
            <a:endParaRPr lang="nb-NO"/>
          </a:p>
        </p:txBody>
      </p:sp>
    </p:spTree>
    <p:extLst>
      <p:ext uri="{BB962C8B-B14F-4D97-AF65-F5344CB8AC3E}">
        <p14:creationId xmlns:p14="http://schemas.microsoft.com/office/powerpoint/2010/main" val="295908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a:solidFill>
                  <a:srgbClr val="323232"/>
                </a:solidFill>
                <a:effectLst/>
                <a:latin typeface="H5PDroidSans"/>
              </a:rPr>
              <a:t>5 minutt på Foil 17 – 20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a:solidFill>
                  <a:srgbClr val="323232"/>
                </a:solidFill>
                <a:effectLst/>
                <a:latin typeface="H5PDroidSans"/>
              </a:rPr>
              <a:t>Trinn 3 - handler om</a:t>
            </a:r>
            <a:r>
              <a:rPr lang="nb-NO" sz="1200">
                <a:solidFill>
                  <a:srgbClr val="323232"/>
                </a:solidFill>
                <a:latin typeface="H5PDroidSans"/>
              </a:rPr>
              <a:t> å</a:t>
            </a:r>
            <a:r>
              <a:rPr lang="nb-NO" sz="1200" i="0">
                <a:solidFill>
                  <a:srgbClr val="323232"/>
                </a:solidFill>
                <a:effectLst/>
                <a:latin typeface="H5PDroidSans"/>
              </a:rPr>
              <a:t> </a:t>
            </a:r>
            <a:r>
              <a:rPr lang="nb-NO" sz="1200" b="0" i="0">
                <a:solidFill>
                  <a:srgbClr val="323232"/>
                </a:solidFill>
                <a:effectLst/>
                <a:latin typeface="H5PDroidSans"/>
              </a:rPr>
              <a:t>utarbeide konkrete tiltak og en plan for hvordan vi skal nå målene og nærme oss det glansbildet vi ser for oss.</a:t>
            </a:r>
          </a:p>
          <a:p>
            <a:endParaRPr lang="nb-NO"/>
          </a:p>
        </p:txBody>
      </p:sp>
      <p:sp>
        <p:nvSpPr>
          <p:cNvPr id="4" name="Plassholder for lysbildenummer 3"/>
          <p:cNvSpPr>
            <a:spLocks noGrp="1"/>
          </p:cNvSpPr>
          <p:nvPr>
            <p:ph type="sldNum" sz="quarter" idx="5"/>
          </p:nvPr>
        </p:nvSpPr>
        <p:spPr/>
        <p:txBody>
          <a:bodyPr/>
          <a:lstStyle/>
          <a:p>
            <a:fld id="{B53EACFF-C53B-4BB6-8A28-07074FC8FAC0}" type="slidenum">
              <a:rPr lang="nb-NO" smtClean="0"/>
              <a:t>17</a:t>
            </a:fld>
            <a:endParaRPr lang="nb-NO"/>
          </a:p>
        </p:txBody>
      </p:sp>
    </p:spTree>
    <p:extLst>
      <p:ext uri="{BB962C8B-B14F-4D97-AF65-F5344CB8AC3E}">
        <p14:creationId xmlns:p14="http://schemas.microsoft.com/office/powerpoint/2010/main" val="2774408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a:p>
            <a:r>
              <a:rPr lang="nb-NO"/>
              <a:t>Hvor stor påvirkning tror vi tiltaket vil ha for å nå målet? Er det vanskelig eller lett å gjennomføre i praksis?</a:t>
            </a:r>
          </a:p>
          <a:p>
            <a:r>
              <a:rPr lang="nb-NO"/>
              <a:t>Har det liten påvirkning og er vanskelig å gjennomføre i praksis bør en ikke velge det tiltaket.</a:t>
            </a:r>
          </a:p>
        </p:txBody>
      </p:sp>
      <p:sp>
        <p:nvSpPr>
          <p:cNvPr id="4" name="Plassholder for lysbildenummer 3"/>
          <p:cNvSpPr>
            <a:spLocks noGrp="1"/>
          </p:cNvSpPr>
          <p:nvPr>
            <p:ph type="sldNum" sz="quarter" idx="5"/>
          </p:nvPr>
        </p:nvSpPr>
        <p:spPr/>
        <p:txBody>
          <a:bodyPr/>
          <a:lstStyle/>
          <a:p>
            <a:fld id="{B53EACFF-C53B-4BB6-8A28-07074FC8FAC0}" type="slidenum">
              <a:rPr lang="nb-NO" smtClean="0"/>
              <a:t>18</a:t>
            </a:fld>
            <a:endParaRPr lang="nb-NO"/>
          </a:p>
        </p:txBody>
      </p:sp>
    </p:spTree>
    <p:extLst>
      <p:ext uri="{BB962C8B-B14F-4D97-AF65-F5344CB8AC3E}">
        <p14:creationId xmlns:p14="http://schemas.microsoft.com/office/powerpoint/2010/main" val="837687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200">
                <a:effectLst/>
                <a:latin typeface="Calibri" panose="020F0502020204030204" pitchFamily="34" charset="0"/>
                <a:ea typeface="Times New Roman" panose="02020603050405020304" pitchFamily="18" charset="0"/>
                <a:cs typeface="Calibri" panose="020F0502020204030204" pitchFamily="34" charset="0"/>
              </a:rPr>
              <a:t>Husk at tiltak som settes på handlingsplanen bør være SMARTE (spesifikke – målbare – aksepterte – realistiske – tidsbestemte – enkle)</a:t>
            </a:r>
          </a:p>
          <a:p>
            <a:pPr>
              <a:lnSpc>
                <a:spcPct val="107000"/>
              </a:lnSpc>
              <a:spcAft>
                <a:spcPts val="800"/>
              </a:spcAft>
            </a:pPr>
            <a:endParaRPr lang="nb-NO" sz="12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b-NO" sz="1200">
                <a:effectLst/>
                <a:latin typeface="Calibri" panose="020F0502020204030204" pitchFamily="34" charset="0"/>
                <a:ea typeface="Calibri" panose="020F0502020204030204" pitchFamily="34" charset="0"/>
                <a:cs typeface="Calibri" panose="020F0502020204030204" pitchFamily="34" charset="0"/>
              </a:rPr>
              <a:t>Ansvar – helst navngitt(e) person(er)</a:t>
            </a:r>
          </a:p>
          <a:p>
            <a:pPr>
              <a:lnSpc>
                <a:spcPct val="107000"/>
              </a:lnSpc>
              <a:spcAft>
                <a:spcPts val="800"/>
              </a:spcAft>
            </a:pPr>
            <a:r>
              <a:rPr lang="nb-NO" sz="1200">
                <a:effectLst/>
                <a:latin typeface="Calibri" panose="020F0502020204030204" pitchFamily="34" charset="0"/>
                <a:ea typeface="Calibri" panose="020F0502020204030204" pitchFamily="34" charset="0"/>
                <a:cs typeface="Calibri" panose="020F0502020204030204" pitchFamily="34" charset="0"/>
              </a:rPr>
              <a:t>Frist – selv om det kan være uklart når det er mulig å gjennomføre, sett konkret frist og forskyv den heller dersom det ikke er mulig å gjennomføre innen fristen. </a:t>
            </a:r>
          </a:p>
          <a:p>
            <a:pPr>
              <a:lnSpc>
                <a:spcPct val="107000"/>
              </a:lnSpc>
              <a:spcAft>
                <a:spcPts val="800"/>
              </a:spcAft>
            </a:pPr>
            <a:r>
              <a:rPr lang="nb-NO" sz="1200">
                <a:effectLst/>
                <a:latin typeface="Calibri" panose="020F0502020204030204" pitchFamily="34" charset="0"/>
                <a:ea typeface="Calibri" panose="020F0502020204030204" pitchFamily="34" charset="0"/>
                <a:cs typeface="Calibri" panose="020F0502020204030204" pitchFamily="34" charset="0"/>
              </a:rPr>
              <a:t>Uten ansvarlig og frist er det fort gjort at tiltaket ikke blir gjennomført</a:t>
            </a:r>
          </a:p>
          <a:p>
            <a:pPr>
              <a:lnSpc>
                <a:spcPct val="107000"/>
              </a:lnSpc>
              <a:spcAft>
                <a:spcPts val="800"/>
              </a:spcAft>
            </a:pPr>
            <a:endParaRPr lang="nb-NO" sz="12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b-NO" sz="1200">
                <a:effectLst/>
                <a:latin typeface="Calibri" panose="020F0502020204030204" pitchFamily="34" charset="0"/>
                <a:ea typeface="Calibri" panose="020F0502020204030204" pitchFamily="34" charset="0"/>
                <a:cs typeface="Calibri" panose="020F0502020204030204" pitchFamily="34" charset="0"/>
              </a:rPr>
              <a:t>For å hjelpe oss å knytte relevante tiltak til andre planer, prosesser, prosjekter </a:t>
            </a:r>
            <a:r>
              <a:rPr lang="nb-NO" sz="1200" err="1">
                <a:effectLst/>
                <a:latin typeface="Calibri" panose="020F0502020204030204" pitchFamily="34" charset="0"/>
                <a:ea typeface="Calibri" panose="020F0502020204030204" pitchFamily="34" charset="0"/>
                <a:cs typeface="Calibri" panose="020F0502020204030204" pitchFamily="34" charset="0"/>
              </a:rPr>
              <a:t>etc</a:t>
            </a:r>
            <a:r>
              <a:rPr lang="nb-NO" sz="1200">
                <a:effectLst/>
                <a:latin typeface="Calibri" panose="020F0502020204030204" pitchFamily="34" charset="0"/>
                <a:ea typeface="Calibri" panose="020F0502020204030204" pitchFamily="34" charset="0"/>
                <a:cs typeface="Calibri" panose="020F0502020204030204" pitchFamily="34" charset="0"/>
              </a:rPr>
              <a:t>, fyll inn siste kolonne når dette er relevant. Dette er viktig for at arbeidet/tiltakene skal ha fokus også i «mellomårene» mellom 10-faktorundersøkelsene.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B53EACFF-C53B-4BB6-8A28-07074FC8FAC0}" type="slidenum">
              <a:rPr lang="nb-NO" smtClean="0"/>
              <a:t>19</a:t>
            </a:fld>
            <a:endParaRPr lang="nb-NO"/>
          </a:p>
        </p:txBody>
      </p:sp>
    </p:spTree>
    <p:extLst>
      <p:ext uri="{BB962C8B-B14F-4D97-AF65-F5344CB8AC3E}">
        <p14:creationId xmlns:p14="http://schemas.microsoft.com/office/powerpoint/2010/main" val="2051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1 min</a:t>
            </a:r>
          </a:p>
          <a:p>
            <a:endParaRPr lang="nb-NO"/>
          </a:p>
          <a:p>
            <a:r>
              <a:rPr lang="nb-NO"/>
              <a:t>Her ser dere dagens agenda.</a:t>
            </a:r>
          </a:p>
          <a:p>
            <a:endParaRPr lang="nb-NO"/>
          </a:p>
          <a:p>
            <a:r>
              <a:rPr lang="nb-NO"/>
              <a:t>Mye av det vi gjennomgår og enda mer informasjon, finner dere i boka: «Oppfølging av 10-faktor Metoder og verktøy» (kommuneforlaget). I tillegg er en del lagt på temaside om </a:t>
            </a:r>
            <a:r>
              <a:rPr lang="nb-NO">
                <a:hlinkClick r:id="rId3"/>
              </a:rPr>
              <a:t>10-faktor medarbeiderundersøkelse (sharepoint.com)</a:t>
            </a:r>
            <a:r>
              <a:rPr lang="nb-NO"/>
              <a:t>, samt i e-læringskurs for ledere, tv og </a:t>
            </a:r>
            <a:r>
              <a:rPr lang="nb-NO" err="1"/>
              <a:t>vo</a:t>
            </a:r>
            <a:r>
              <a:rPr lang="nb-NO"/>
              <a:t>. </a:t>
            </a:r>
          </a:p>
          <a:p>
            <a:r>
              <a:rPr lang="nb-NO"/>
              <a:t>KF er også i innspurten av en ny 10-faktor bok, som lanseres i løpet av året.</a:t>
            </a:r>
          </a:p>
          <a:p>
            <a:endParaRPr lang="nb-NO"/>
          </a:p>
          <a:p>
            <a:endParaRPr lang="nb-NO"/>
          </a:p>
          <a:p>
            <a:r>
              <a:rPr lang="nb-NO"/>
              <a:t>Praktisk info:</a:t>
            </a:r>
          </a:p>
          <a:p>
            <a:pPr marL="171450" indent="-171450">
              <a:buFontTx/>
              <a:buChar char="-"/>
            </a:pPr>
            <a:r>
              <a:rPr lang="nb-NO"/>
              <a:t>Ha gjerne på kamera</a:t>
            </a:r>
          </a:p>
          <a:p>
            <a:pPr marL="171450" indent="-171450">
              <a:buFontTx/>
              <a:buChar char="-"/>
            </a:pPr>
            <a:r>
              <a:rPr lang="nb-NO"/>
              <a:t>Ha av mikrofon når du ikke snakker</a:t>
            </a:r>
          </a:p>
          <a:p>
            <a:pPr marL="171450" indent="-171450">
              <a:buFontTx/>
              <a:buChar char="-"/>
            </a:pPr>
            <a:r>
              <a:rPr lang="nb-NO"/>
              <a:t>Har du spørsmål underveis – rekk opp digital hånd</a:t>
            </a:r>
          </a:p>
          <a:p>
            <a:pPr marL="171450" indent="-171450">
              <a:buFontTx/>
              <a:buChar char="-"/>
            </a:pPr>
            <a:r>
              <a:rPr lang="nb-NO"/>
              <a:t>Spørsmål kan også stilles i chat</a:t>
            </a:r>
          </a:p>
          <a:p>
            <a:pPr marL="171450" indent="-171450">
              <a:buFontTx/>
              <a:buChar char="-"/>
            </a:pPr>
            <a:r>
              <a:rPr lang="nb-NO"/>
              <a:t>Vi skal ha to økter i digitale grupperom, mer info senere</a:t>
            </a:r>
          </a:p>
          <a:p>
            <a:pPr marL="0" indent="0">
              <a:buFontTx/>
              <a:buNone/>
            </a:pPr>
            <a:endParaRPr lang="nb-NO"/>
          </a:p>
        </p:txBody>
      </p:sp>
      <p:sp>
        <p:nvSpPr>
          <p:cNvPr id="4" name="Plassholder for lysbildenummer 3"/>
          <p:cNvSpPr>
            <a:spLocks noGrp="1"/>
          </p:cNvSpPr>
          <p:nvPr>
            <p:ph type="sldNum" sz="quarter" idx="5"/>
          </p:nvPr>
        </p:nvSpPr>
        <p:spPr/>
        <p:txBody>
          <a:bodyPr/>
          <a:lstStyle/>
          <a:p>
            <a:fld id="{B53EACFF-C53B-4BB6-8A28-07074FC8FAC0}" type="slidenum">
              <a:rPr lang="nb-NO" smtClean="0"/>
              <a:t>2</a:t>
            </a:fld>
            <a:endParaRPr lang="nb-NO"/>
          </a:p>
        </p:txBody>
      </p:sp>
    </p:spTree>
    <p:extLst>
      <p:ext uri="{BB962C8B-B14F-4D97-AF65-F5344CB8AC3E}">
        <p14:creationId xmlns:p14="http://schemas.microsoft.com/office/powerpoint/2010/main" val="10770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200">
                <a:effectLst/>
                <a:latin typeface="Calibri" panose="020F0502020204030204" pitchFamily="34" charset="0"/>
                <a:ea typeface="Calibri" panose="020F0502020204030204" pitchFamily="34" charset="0"/>
                <a:cs typeface="Calibri" panose="020F0502020204030204" pitchFamily="34" charset="0"/>
              </a:rPr>
              <a:t>Ta utgangspunkt i «glansbildet» dere laget i trinn 2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a:effectLst/>
                <a:latin typeface="Calibri" panose="020F0502020204030204" pitchFamily="34" charset="0"/>
                <a:ea typeface="Calibri" panose="020F0502020204030204" pitchFamily="34" charset="0"/>
                <a:cs typeface="Calibri" panose="020F0502020204030204" pitchFamily="34" charset="0"/>
              </a:rPr>
              <a:t>Fordel roller; ordstyrer, sekretær, viddevakt/tidtaker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a:effectLst/>
                <a:latin typeface="Calibri" panose="020F0502020204030204" pitchFamily="34" charset="0"/>
                <a:ea typeface="Calibri" panose="020F0502020204030204" pitchFamily="34" charset="0"/>
                <a:cs typeface="Calibri" panose="020F0502020204030204" pitchFamily="34" charset="0"/>
              </a:rPr>
              <a:t>Bruk IGP-metodikk (Individ – gruppe – plenum):</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b-NO" sz="1200">
                <a:effectLst/>
                <a:latin typeface="Calibri" panose="020F0502020204030204" pitchFamily="34" charset="0"/>
                <a:ea typeface="Calibri" panose="020F0502020204030204" pitchFamily="34" charset="0"/>
              </a:rPr>
              <a:t>Individuelt (3 min): </a:t>
            </a:r>
            <a:endParaRPr lang="nb-NO" sz="120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nb-NO" sz="1200">
                <a:effectLst/>
                <a:latin typeface="Calibri" panose="020F0502020204030204" pitchFamily="34" charset="0"/>
                <a:ea typeface="Calibri" panose="020F0502020204030204" pitchFamily="34" charset="0"/>
              </a:rPr>
              <a:t>Hver person noterer på </a:t>
            </a:r>
            <a:r>
              <a:rPr lang="nb-NO" sz="1200" err="1">
                <a:effectLst/>
                <a:latin typeface="Calibri" panose="020F0502020204030204" pitchFamily="34" charset="0"/>
                <a:ea typeface="Calibri" panose="020F0502020204030204" pitchFamily="34" charset="0"/>
              </a:rPr>
              <a:t>post-it</a:t>
            </a:r>
            <a:r>
              <a:rPr lang="nb-NO" sz="1200">
                <a:effectLst/>
                <a:latin typeface="Calibri" panose="020F0502020204030204" pitchFamily="34" charset="0"/>
                <a:ea typeface="Calibri" panose="020F0502020204030204" pitchFamily="34" charset="0"/>
              </a:rPr>
              <a:t> lapper ulike </a:t>
            </a:r>
            <a:r>
              <a:rPr lang="nb-NO" sz="1200" err="1">
                <a:effectLst/>
                <a:latin typeface="Calibri" panose="020F0502020204030204" pitchFamily="34" charset="0"/>
                <a:ea typeface="Calibri" panose="020F0502020204030204" pitchFamily="34" charset="0"/>
              </a:rPr>
              <a:t>idèer</a:t>
            </a:r>
            <a:r>
              <a:rPr lang="nb-NO" sz="1200">
                <a:effectLst/>
                <a:latin typeface="Calibri" panose="020F0502020204030204" pitchFamily="34" charset="0"/>
                <a:ea typeface="Calibri" panose="020F0502020204030204" pitchFamily="34" charset="0"/>
              </a:rPr>
              <a:t> til konkrete tiltak</a:t>
            </a:r>
            <a:endParaRPr lang="nb-NO" sz="1200">
              <a:effectLst/>
              <a:latin typeface="Times New Roman" panose="02020603050405020304" pitchFamily="18" charset="0"/>
              <a:ea typeface="Times New Roman" panose="02020603050405020304" pitchFamily="18" charset="0"/>
            </a:endParaRPr>
          </a:p>
          <a:p>
            <a:pPr marL="1363980"/>
            <a:r>
              <a:rPr lang="nb-NO" sz="1200">
                <a:effectLst/>
                <a:latin typeface="Calibri" panose="020F0502020204030204" pitchFamily="34" charset="0"/>
                <a:ea typeface="Calibri" panose="020F0502020204030204" pitchFamily="34" charset="0"/>
              </a:rPr>
              <a:t> </a:t>
            </a:r>
            <a:endParaRPr lang="nb-NO"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nb-NO" sz="1200">
                <a:effectLst/>
                <a:latin typeface="Calibri" panose="020F0502020204030204" pitchFamily="34" charset="0"/>
                <a:ea typeface="Calibri" panose="020F0502020204030204" pitchFamily="34" charset="0"/>
              </a:rPr>
              <a:t>Gruppe (</a:t>
            </a:r>
            <a:r>
              <a:rPr lang="nb-NO" sz="1200">
                <a:effectLst/>
                <a:latin typeface="Calibri" panose="020F0502020204030204" pitchFamily="34" charset="0"/>
                <a:ea typeface="Times New Roman" panose="02020603050405020304" pitchFamily="18" charset="0"/>
              </a:rPr>
              <a:t>10-15 min): </a:t>
            </a:r>
            <a:endParaRPr lang="nb-NO" sz="120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nb-NO" sz="1200">
                <a:effectLst/>
                <a:latin typeface="Calibri" panose="020F0502020204030204" pitchFamily="34" charset="0"/>
                <a:ea typeface="Times New Roman" panose="02020603050405020304" pitchFamily="18" charset="0"/>
              </a:rPr>
              <a:t>Hvert gruppemedlem legger frem/presenter et tiltak om gangen per person, til alle tiltak er nevnt. </a:t>
            </a:r>
            <a:endParaRPr lang="nb-NO" sz="120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nb-NO" sz="1200">
                <a:effectLst/>
                <a:latin typeface="Calibri" panose="020F0502020204030204" pitchFamily="34" charset="0"/>
                <a:ea typeface="Times New Roman" panose="02020603050405020304" pitchFamily="18" charset="0"/>
              </a:rPr>
              <a:t>Diskuter hvilke tiltak som skal settes på handlingsplanen. Bruk eventuelt tiltaksmatrisen for å vurdere hvilke tiltak som bør komme med. </a:t>
            </a:r>
            <a:endParaRPr lang="nb-NO" sz="120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nb-NO" sz="1200">
                <a:effectLst/>
                <a:latin typeface="Calibri" panose="020F0502020204030204" pitchFamily="34" charset="0"/>
                <a:ea typeface="Times New Roman" panose="02020603050405020304" pitchFamily="18" charset="0"/>
              </a:rPr>
              <a:t>Prøv gjerne å konkretisere minst et tiltak for medarbeider, et for leder og et for organisasjonen.</a:t>
            </a:r>
            <a:endParaRPr lang="nb-NO" sz="120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nb-NO" sz="1200">
                <a:effectLst/>
                <a:latin typeface="Calibri" panose="020F0502020204030204" pitchFamily="34" charset="0"/>
                <a:ea typeface="Times New Roman" panose="02020603050405020304" pitchFamily="18" charset="0"/>
              </a:rPr>
              <a:t>Velg 1-2 tiltak som dere vil presentere i plenum</a:t>
            </a:r>
            <a:endParaRPr lang="nb-NO" sz="1200">
              <a:effectLst/>
              <a:latin typeface="Times New Roman" panose="02020603050405020304" pitchFamily="18" charset="0"/>
              <a:ea typeface="Times New Roman" panose="02020603050405020304" pitchFamily="18" charset="0"/>
            </a:endParaRPr>
          </a:p>
          <a:p>
            <a:pPr marL="1363980"/>
            <a:r>
              <a:rPr lang="nb-NO" sz="1200">
                <a:effectLst/>
                <a:latin typeface="Calibri" panose="020F0502020204030204" pitchFamily="34" charset="0"/>
                <a:ea typeface="Times New Roman" panose="02020603050405020304" pitchFamily="18" charset="0"/>
              </a:rPr>
              <a:t> </a:t>
            </a:r>
            <a:endParaRPr lang="nb-NO" sz="12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nb-NO" sz="1200">
                <a:effectLst/>
                <a:latin typeface="Calibri" panose="020F0502020204030204" pitchFamily="34" charset="0"/>
                <a:ea typeface="Times New Roman" panose="02020603050405020304" pitchFamily="18" charset="0"/>
              </a:rPr>
              <a:t>Plenum (5-10 min): </a:t>
            </a:r>
            <a:endParaRPr lang="nb-NO" sz="120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nb-NO" sz="1200">
                <a:effectLst/>
                <a:latin typeface="Calibri" panose="020F0502020204030204" pitchFamily="34" charset="0"/>
                <a:ea typeface="Times New Roman" panose="02020603050405020304" pitchFamily="18" charset="0"/>
              </a:rPr>
              <a:t>Hver gruppe legger frem 1-2 tiltak som de ønsker å få inn på den felles handlingsplanen</a:t>
            </a:r>
            <a:endParaRPr lang="nb-NO" sz="120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nb-NO" sz="1200">
                <a:effectLst/>
                <a:latin typeface="Calibri" panose="020F0502020204030204" pitchFamily="34" charset="0"/>
                <a:ea typeface="Times New Roman" panose="02020603050405020304" pitchFamily="18" charset="0"/>
              </a:rPr>
              <a:t>Sett ansvar (navn) og frist</a:t>
            </a:r>
            <a:endParaRPr lang="nb-NO" sz="120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nb-NO" sz="1200">
                <a:effectLst/>
                <a:latin typeface="Calibri" panose="020F0502020204030204" pitchFamily="34" charset="0"/>
                <a:ea typeface="Times New Roman" panose="02020603050405020304" pitchFamily="18" charset="0"/>
              </a:rPr>
              <a:t>Tiltak som har sammenheng med andre planer, prosesser og prosjekter bør knyttes sammen med dette, </a:t>
            </a:r>
            <a:r>
              <a:rPr lang="nb-NO" sz="1200" err="1">
                <a:effectLst/>
                <a:latin typeface="Calibri" panose="020F0502020204030204" pitchFamily="34" charset="0"/>
                <a:ea typeface="Times New Roman" panose="02020603050405020304" pitchFamily="18" charset="0"/>
              </a:rPr>
              <a:t>f.eks</a:t>
            </a:r>
            <a:r>
              <a:rPr lang="nb-NO" sz="1200">
                <a:effectLst/>
                <a:latin typeface="Calibri" panose="020F0502020204030204" pitchFamily="34" charset="0"/>
                <a:ea typeface="Times New Roman" panose="02020603050405020304" pitchFamily="18" charset="0"/>
              </a:rPr>
              <a:t> tiltak som bør settes på HMS-plan.</a:t>
            </a:r>
            <a:endParaRPr lang="nb-NO" sz="1200">
              <a:effectLst/>
              <a:latin typeface="Times New Roman" panose="02020603050405020304" pitchFamily="18" charset="0"/>
              <a:ea typeface="Times New Roman" panose="02020603050405020304" pitchFamily="18" charset="0"/>
            </a:endParaRPr>
          </a:p>
          <a:p>
            <a:pPr>
              <a:lnSpc>
                <a:spcPct val="107000"/>
              </a:lnSpc>
              <a:spcAft>
                <a:spcPts val="800"/>
              </a:spcAft>
            </a:pPr>
            <a:r>
              <a:rPr lang="nb-NO"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b-NO" sz="1200">
                <a:effectLst/>
                <a:latin typeface="Calibri" panose="020F0502020204030204" pitchFamily="34" charset="0"/>
                <a:ea typeface="Times New Roman" panose="02020603050405020304" pitchFamily="18" charset="0"/>
                <a:cs typeface="Calibri" panose="020F0502020204030204" pitchFamily="34" charset="0"/>
              </a:rPr>
              <a:t>Husk at tiltak som settes på handlingsplanen bør være SMARTE (spesifikke – målbare – aksepterte – realistiske – tidsbestemte – enkle)</a:t>
            </a:r>
          </a:p>
          <a:p>
            <a:pPr>
              <a:lnSpc>
                <a:spcPct val="107000"/>
              </a:lnSpc>
              <a:spcAft>
                <a:spcPts val="800"/>
              </a:spcAft>
            </a:pPr>
            <a:endParaRPr lang="nb-NO" sz="12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nb-NO" sz="12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nb-NO"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B53EACFF-C53B-4BB6-8A28-07074FC8FAC0}" type="slidenum">
              <a:rPr lang="nb-NO" smtClean="0"/>
              <a:t>20</a:t>
            </a:fld>
            <a:endParaRPr lang="nb-NO"/>
          </a:p>
        </p:txBody>
      </p:sp>
    </p:spTree>
    <p:extLst>
      <p:ext uri="{BB962C8B-B14F-4D97-AF65-F5344CB8AC3E}">
        <p14:creationId xmlns:p14="http://schemas.microsoft.com/office/powerpoint/2010/main" val="2542761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10 minutter foil 22 og 23</a:t>
            </a:r>
          </a:p>
          <a:p>
            <a:r>
              <a:rPr lang="nb-NO"/>
              <a:t>Medarbeiderundersøkelsen10-faktor er ikke bare en måling eller en happening en liten tidsperiode, men et utviklingsverktøy hvor tiltakene for forbedring skal bli en del av hverdagen på arbeidsplassen. Det er derfor viktig å knytte tiltakene til de planene, arbeidsprosessene og prosjektene dere allerede gjennomfører i virksomheten.</a:t>
            </a:r>
          </a:p>
          <a:p>
            <a:r>
              <a:rPr lang="nb-NO"/>
              <a:t>Leder har et spesielt ansvar for arbeidsmiljøet, men alle ansatte har ansvar for å følge opp tiltakene og HMS-gruppene har i sine retningslinjer at de skal arbeide systematisk med resultatene og oppfølgingen. </a:t>
            </a:r>
          </a:p>
          <a:p>
            <a:r>
              <a:rPr lang="nb-NO"/>
              <a:t>Evaluering av tiltakene bør også skje jevnlig, og de må justeres hvis en ser at tiltak ikke virker etter hensikten, er for vanskelig å følge opp eller annet.</a:t>
            </a:r>
          </a:p>
        </p:txBody>
      </p:sp>
      <p:sp>
        <p:nvSpPr>
          <p:cNvPr id="4" name="Plassholder for lysbildenummer 3"/>
          <p:cNvSpPr>
            <a:spLocks noGrp="1"/>
          </p:cNvSpPr>
          <p:nvPr>
            <p:ph type="sldNum" sz="quarter" idx="5"/>
          </p:nvPr>
        </p:nvSpPr>
        <p:spPr/>
        <p:txBody>
          <a:bodyPr/>
          <a:lstStyle/>
          <a:p>
            <a:fld id="{B53EACFF-C53B-4BB6-8A28-07074FC8FAC0}" type="slidenum">
              <a:rPr lang="nb-NO" smtClean="0"/>
              <a:t>21</a:t>
            </a:fld>
            <a:endParaRPr lang="nb-NO"/>
          </a:p>
        </p:txBody>
      </p:sp>
    </p:spTree>
    <p:extLst>
      <p:ext uri="{BB962C8B-B14F-4D97-AF65-F5344CB8AC3E}">
        <p14:creationId xmlns:p14="http://schemas.microsoft.com/office/powerpoint/2010/main" val="3076185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cs typeface="Calibri"/>
            </a:endParaRPr>
          </a:p>
        </p:txBody>
      </p:sp>
      <p:sp>
        <p:nvSpPr>
          <p:cNvPr id="4" name="Plassholder for lysbildenummer 3"/>
          <p:cNvSpPr>
            <a:spLocks noGrp="1"/>
          </p:cNvSpPr>
          <p:nvPr>
            <p:ph type="sldNum" sz="quarter" idx="5"/>
          </p:nvPr>
        </p:nvSpPr>
        <p:spPr/>
        <p:txBody>
          <a:bodyPr/>
          <a:lstStyle/>
          <a:p>
            <a:fld id="{B1EDF208-B470-4681-AE03-076408F5D31F}" type="slidenum">
              <a:rPr lang="nb-NO" smtClean="0"/>
              <a:t>22</a:t>
            </a:fld>
            <a:endParaRPr lang="nb-NO"/>
          </a:p>
        </p:txBody>
      </p:sp>
    </p:spTree>
    <p:extLst>
      <p:ext uri="{BB962C8B-B14F-4D97-AF65-F5344CB8AC3E}">
        <p14:creationId xmlns:p14="http://schemas.microsoft.com/office/powerpoint/2010/main" val="377846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3 min</a:t>
            </a:r>
          </a:p>
          <a:p>
            <a:endParaRPr lang="nb-NO" b="1"/>
          </a:p>
          <a:p>
            <a:r>
              <a:rPr lang="nb-NO"/>
              <a:t>Vi er fortsatt i en unntakstilstand. En del arbeidsplasser opplever, og har opplevd over lang tid, en svært presset arbeidssituasjon. Noen lurer kanskje på hvorfor vi likevel gjennomfører medarbeiderundersøkelse? Og hvordan det skal være praktisk mulig å gjennomføre oppfølgingsarbeidet i den situasjonen? Se siste nyhetsartikkel på intranett:</a:t>
            </a:r>
          </a:p>
          <a:p>
            <a:pPr marL="171450" indent="-171450">
              <a:buFontTx/>
              <a:buChar char="-"/>
            </a:pPr>
            <a:r>
              <a:rPr lang="nb-NO" b="0" i="0">
                <a:solidFill>
                  <a:srgbClr val="323130"/>
                </a:solidFill>
                <a:effectLst/>
                <a:latin typeface="Segoe UI" panose="020B0502040204020203" pitchFamily="34" charset="0"/>
              </a:rPr>
              <a:t>Medarbeiderundersøkelsen er allerede utsatt to ganger. Selv om vi fortsatt står midt i en pandemi, og kanskje nettopp derfor, er det viktig å sette fokus på arbeidsmiljøet på arbeidsplassene våre.</a:t>
            </a:r>
          </a:p>
          <a:p>
            <a:pPr marL="171450" indent="-171450">
              <a:buFontTx/>
              <a:buChar char="-"/>
            </a:pPr>
            <a:r>
              <a:rPr lang="nb-NO" b="0" i="0">
                <a:solidFill>
                  <a:srgbClr val="323130"/>
                </a:solidFill>
                <a:effectLst/>
                <a:latin typeface="Segoe UI" panose="020B0502040204020203" pitchFamily="34" charset="0"/>
              </a:rPr>
              <a:t>Noen virksomheter står i et stort press på grunn av pandemien, og kanskje vil ledere og medarbeiderne ikke være klare til å starte oppfølgingsarbeidet før senere i år. Dersom selve oppfølgingsarbeidet utsettes til senere i år, bør lederne likevel presentere og gå gjennom resultatene sammen med de ansatte når resultatene er klare i begynnelsen av mars. Samt lage plan for når videre oppfølgingsarbeid skal gjennomføres. </a:t>
            </a:r>
          </a:p>
          <a:p>
            <a:pPr marL="171450" indent="-171450">
              <a:buFontTx/>
              <a:buChar char="-"/>
            </a:pPr>
            <a:endParaRPr lang="nb-NO"/>
          </a:p>
          <a:p>
            <a:r>
              <a:rPr lang="nb-NO"/>
              <a:t>Oppfølgingsarbeidet som skal gjennomføres på hver arbeidsplass etter at resultatene foreligger deles i 3 trinn. I alle trinn er ansatte aktive deltagere, leder er prosessleder. Vi kommer litt tilbake til denne rollen og hvordan det kan gjøres, men først litt kort om innhold og hensikt med de 3 trinnene. Dette er også nøyere forklart på temaside og i e-læringskurset.</a:t>
            </a:r>
          </a:p>
          <a:p>
            <a:endParaRPr lang="nb-NO"/>
          </a:p>
          <a:p>
            <a:r>
              <a:rPr lang="nb-NO"/>
              <a:t>I praksis er det ulike måter å gjennomføre trinn 1-3 på, og dette er noe som leder må vurdere: hva er mest hensiktsmessig på vår arbeidsplass? Påvirkes f.eks av antall ansatte, mulighet for felles treffpunkt/møter, kjennskap/kunnskap om 10-faktor i personalgruppa etc. Eksempel:</a:t>
            </a:r>
          </a:p>
          <a:p>
            <a:pPr marL="171450" indent="-171450">
              <a:buFontTx/>
              <a:buChar char="-"/>
            </a:pPr>
            <a:r>
              <a:rPr lang="nb-NO"/>
              <a:t>Dele arbeidet i to samlinger/møter/personalmøter: Møte 1 = trinn 1 + 2  &amp; Møte 2: trinn 3 (forslag til møteplan ligger på temaside, bruk den som den står eller tilpass)</a:t>
            </a:r>
          </a:p>
          <a:p>
            <a:pPr marL="171450" indent="-171450">
              <a:buFontTx/>
              <a:buChar char="-"/>
            </a:pPr>
            <a:r>
              <a:rPr lang="nb-NO"/>
              <a:t>Gjennomføre alle trinn i en samling</a:t>
            </a:r>
          </a:p>
          <a:p>
            <a:pPr marL="171450" indent="-171450">
              <a:buFontTx/>
              <a:buChar char="-"/>
            </a:pPr>
            <a:r>
              <a:rPr lang="nb-NO"/>
              <a:t>Dele i tre deler, f.eks som punkt på eksisterende avdelings/personalmøter (bør ikke gå altfor lang tid mellom)</a:t>
            </a:r>
          </a:p>
          <a:p>
            <a:pPr marL="171450" indent="-171450">
              <a:buFontTx/>
              <a:buChar char="-"/>
            </a:pPr>
            <a:endParaRPr lang="nb-NO"/>
          </a:p>
          <a:p>
            <a:pPr marL="171450" indent="-171450">
              <a:buFontTx/>
              <a:buChar char="-"/>
            </a:pPr>
            <a:endParaRPr lang="nb-NO"/>
          </a:p>
          <a:p>
            <a:pPr marL="0" indent="0">
              <a:buFontTx/>
              <a:buNone/>
            </a:pPr>
            <a:r>
              <a:rPr lang="nb-NO"/>
              <a:t>Dersom arbeidsplassen er </a:t>
            </a:r>
            <a:r>
              <a:rPr lang="nb-NO" u="sng"/>
              <a:t>svært</a:t>
            </a:r>
            <a:r>
              <a:rPr lang="nb-NO"/>
              <a:t> presset pga korona, vurder om trinn 2+3 bør skyves lengre frem, f.eks etter sommeren. Men da viktig å involvere/informere tv, </a:t>
            </a:r>
            <a:r>
              <a:rPr lang="nb-NO" err="1"/>
              <a:t>vo</a:t>
            </a:r>
            <a:r>
              <a:rPr lang="nb-NO"/>
              <a:t>, HMS-gruppe og ansatte, og ha en konkret plan for når og hvordan oppfølgingsarbeidet skal gjøres.</a:t>
            </a:r>
          </a:p>
          <a:p>
            <a:pPr marL="0" indent="0">
              <a:buFontTx/>
              <a:buNone/>
            </a:pPr>
            <a:r>
              <a:rPr lang="nb-NO"/>
              <a:t>NB: dersom resultatene er urovekkende, kan det være uheldig å utsette oppfølgingsarbeidet. </a:t>
            </a:r>
          </a:p>
        </p:txBody>
      </p:sp>
      <p:sp>
        <p:nvSpPr>
          <p:cNvPr id="4" name="Plassholder for lysbildenummer 3"/>
          <p:cNvSpPr>
            <a:spLocks noGrp="1"/>
          </p:cNvSpPr>
          <p:nvPr>
            <p:ph type="sldNum" sz="quarter" idx="5"/>
          </p:nvPr>
        </p:nvSpPr>
        <p:spPr/>
        <p:txBody>
          <a:bodyPr/>
          <a:lstStyle/>
          <a:p>
            <a:fld id="{B53EACFF-C53B-4BB6-8A28-07074FC8FAC0}" type="slidenum">
              <a:rPr lang="nb-NO" smtClean="0"/>
              <a:t>3</a:t>
            </a:fld>
            <a:endParaRPr lang="nb-NO"/>
          </a:p>
        </p:txBody>
      </p:sp>
    </p:spTree>
    <p:extLst>
      <p:ext uri="{BB962C8B-B14F-4D97-AF65-F5344CB8AC3E}">
        <p14:creationId xmlns:p14="http://schemas.microsoft.com/office/powerpoint/2010/main" val="4246264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buFont typeface="Arial" panose="020B0604020202020204" pitchFamily="34" charset="0"/>
              <a:buNone/>
            </a:pPr>
            <a:r>
              <a:rPr lang="nb-NO" b="1"/>
              <a:t>5 min </a:t>
            </a:r>
          </a:p>
          <a:p>
            <a:pPr marL="0" lvl="0" indent="0">
              <a:buFont typeface="Arial" panose="020B0604020202020204" pitchFamily="34" charset="0"/>
              <a:buNone/>
            </a:pPr>
            <a:endParaRPr lang="nb-NO"/>
          </a:p>
          <a:p>
            <a:pPr marL="0" lvl="0" indent="0">
              <a:buFont typeface="Arial" panose="020B0604020202020204" pitchFamily="34" charset="0"/>
              <a:buNone/>
            </a:pPr>
            <a:r>
              <a:rPr lang="nb-NO"/>
              <a:t>Begrens (og gjør arbeidet overkommelig), heller enn å gripe over for mye. Det er bedre å velge 1-2 faktorer med få, konkrete tiltak pr faktor, heller enn å velge mange faktorer og tiltak som ikke blir fulgt opp!</a:t>
            </a:r>
          </a:p>
          <a:p>
            <a:pPr marL="0" indent="0" algn="l">
              <a:buFont typeface="Arial" panose="020B0604020202020204" pitchFamily="34" charset="0"/>
              <a:buNone/>
            </a:pPr>
            <a:endParaRPr lang="nb-NO" b="0"/>
          </a:p>
          <a:p>
            <a:pPr marL="0" indent="0" algn="l">
              <a:buFont typeface="Arial" panose="020B0604020202020204" pitchFamily="34" charset="0"/>
              <a:buNone/>
            </a:pPr>
            <a:r>
              <a:rPr lang="nb-NO" b="0"/>
              <a:t>Ved at leder involverer, får innspill, ansvarliggjør og har god dialog med tillitsvalgte, verneombud og HMS-grupper i alle fasene av 10-faktorarbeidet, økes sjansen til å lykkes med utviklingsarbeidet. </a:t>
            </a:r>
            <a:r>
              <a:rPr lang="nb-NO" b="1"/>
              <a:t>Bruk de arenaer dere allerede har etablert og sett det opp på eksisterende møteplan</a:t>
            </a:r>
            <a:r>
              <a:rPr lang="nb-NO" b="0"/>
              <a:t>. </a:t>
            </a:r>
          </a:p>
          <a:p>
            <a:pPr marL="0" lvl="0" indent="0">
              <a:buFont typeface="Arial" panose="020B0604020202020204" pitchFamily="34" charset="0"/>
              <a:buNone/>
            </a:pPr>
            <a:endParaRPr lang="nb-NO"/>
          </a:p>
          <a:p>
            <a:pPr marL="0" lvl="0" indent="0">
              <a:buFont typeface="Arial" panose="020B0604020202020204" pitchFamily="34" charset="0"/>
              <a:buNone/>
            </a:pPr>
            <a:endParaRPr lang="nb-NO"/>
          </a:p>
          <a:p>
            <a:pPr marL="0" lvl="0" indent="0">
              <a:buFont typeface="Arial" panose="020B0604020202020204" pitchFamily="34" charset="0"/>
              <a:buNone/>
            </a:pPr>
            <a:r>
              <a:rPr lang="nb-NO"/>
              <a:t>Reflekter og diskuter med tv, </a:t>
            </a:r>
            <a:r>
              <a:rPr lang="nb-NO" err="1"/>
              <a:t>vo</a:t>
            </a:r>
            <a:r>
              <a:rPr lang="nb-NO"/>
              <a:t>, HMS-gruppe om dere har noen særskilte utfordringer/problemstillinger hos dere som dere må være bevisste på? Hvilke konsekvenser får dette for hvordan dere kan og bør legge opp oppfølgingsarbeidet?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b-NO"/>
              <a:t>Når og hvordan skal vi gjennomføre trinn 1-3 på vår arbeidsplass? Kan og bør noe av arbeidet utsettes til høste pga korona?</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b-NO"/>
              <a:t>Har vi noen særskilte utfordringer/problemstillinger hos som har betydning for hvordan vi tilrettelegger oppfølgingsarbeidet på vår arbeidsplass?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b-NO"/>
              <a:t>Hvordan kan vi på best mulig måte tilrettelegge oppfølgingsarbeidet: korte seanser på allerede planlagte personalmøter, halv- eller heldagssamling?</a:t>
            </a:r>
          </a:p>
          <a:p>
            <a:pPr marL="628650" lvl="1" indent="-171450">
              <a:buFontTx/>
              <a:buChar char="-"/>
            </a:pPr>
            <a:endParaRPr lang="nb-NO"/>
          </a:p>
          <a:p>
            <a:pPr marL="0" lvl="0" indent="0">
              <a:buFontTx/>
              <a:buNone/>
            </a:pPr>
            <a:r>
              <a:rPr lang="nb-NO"/>
              <a:t>Eksempler på utfordringer/problemstillinger (for oppfølgingsarbeidet)</a:t>
            </a:r>
          </a:p>
          <a:p>
            <a:pPr marL="742950" lvl="1" indent="-285750">
              <a:buFont typeface="Arial" panose="020B0604020202020204" pitchFamily="34" charset="0"/>
              <a:buChar char="•"/>
            </a:pPr>
            <a:r>
              <a:rPr lang="nb-NO"/>
              <a:t>Tidsbruk for oppfølgingsarbeidet trinn 1-3 </a:t>
            </a:r>
            <a:r>
              <a:rPr lang="nb-NO">
                <a:sym typeface="Wingdings" panose="05000000000000000000" pitchFamily="2" charset="2"/>
              </a:rPr>
              <a:t></a:t>
            </a:r>
            <a:r>
              <a:rPr lang="nb-NO"/>
              <a:t> </a:t>
            </a:r>
            <a:r>
              <a:rPr lang="nb-NO">
                <a:hlinkClick r:id="rId3"/>
              </a:rPr>
              <a:t>Eksempel på møteagenda</a:t>
            </a:r>
            <a:r>
              <a:rPr lang="nb-NO"/>
              <a:t>. Bruk den slik den er gjengitt, eller tilpass til det som oppleves fornuftig eller hensiktsmessig hos dere</a:t>
            </a:r>
          </a:p>
          <a:p>
            <a:pPr marL="742950" lvl="1" indent="-285750">
              <a:buFont typeface="Arial" panose="020B0604020202020204" pitchFamily="34" charset="0"/>
              <a:buChar char="•"/>
            </a:pPr>
            <a:r>
              <a:rPr lang="nb-NO"/>
              <a:t>Hvem skal delta? Sammensatte personalgrupper kan gi noen praktiske utfordringer: småstillinger, nattevakter (som opplever mindre tilknytning til arbeidsplassen eller kun tilknytning til en avgrenset gruppe/deler av arbeidet), sykemeldte </a:t>
            </a:r>
            <a:r>
              <a:rPr lang="nb-NO" err="1"/>
              <a:t>etc</a:t>
            </a:r>
            <a:endParaRPr lang="nb-NO"/>
          </a:p>
          <a:p>
            <a:pPr marL="742950" lvl="1" indent="-285750">
              <a:buFont typeface="Arial" panose="020B0604020202020204" pitchFamily="34" charset="0"/>
              <a:buChar char="•"/>
            </a:pPr>
            <a:r>
              <a:rPr lang="nb-NO">
                <a:cs typeface="Calibri"/>
              </a:rPr>
              <a:t>Når det er få felles møtepunkter: kan dere gjennomføre trinn 1-3 i flere grupper, f.eks helgevakt-/</a:t>
            </a:r>
            <a:r>
              <a:rPr lang="nb-NO" err="1">
                <a:cs typeface="Calibri"/>
              </a:rPr>
              <a:t>nattevaktsmøter</a:t>
            </a:r>
            <a:r>
              <a:rPr lang="nb-NO">
                <a:cs typeface="Calibri"/>
              </a:rPr>
              <a:t>.</a:t>
            </a:r>
          </a:p>
          <a:p>
            <a:pPr marL="742950" lvl="1" indent="-285750">
              <a:buFont typeface="Arial" panose="020B0604020202020204" pitchFamily="34" charset="0"/>
              <a:buChar char="•"/>
            </a:pPr>
            <a:r>
              <a:rPr lang="nb-NO">
                <a:cs typeface="Calibri"/>
              </a:rPr>
              <a:t>Språkutfordringer, kulturforskjeller </a:t>
            </a:r>
            <a:r>
              <a:rPr lang="nb-NO">
                <a:cs typeface="Calibri"/>
                <a:sym typeface="Wingdings" panose="05000000000000000000" pitchFamily="2" charset="2"/>
              </a:rPr>
              <a:t> hva er kulturen på arbeidsplassen for å involvere ansatte på denne måten? Er det alltid de samme som sier sin mening? </a:t>
            </a:r>
            <a:endParaRPr lang="nb-NO">
              <a:cs typeface="Calibri"/>
            </a:endParaRPr>
          </a:p>
          <a:p>
            <a:pPr marL="742950" lvl="1" indent="-285750">
              <a:buFont typeface="Arial" panose="020B0604020202020204" pitchFamily="34" charset="0"/>
              <a:buChar char="•"/>
            </a:pPr>
            <a:r>
              <a:rPr lang="nb-NO">
                <a:cs typeface="Calibri"/>
              </a:rPr>
              <a:t>Andre? Har dere innspill til andre typiske problemstillinger/utfordringer og tips til hvordan dere kan møte dem?</a:t>
            </a:r>
            <a:endParaRPr lang="nb-NO"/>
          </a:p>
          <a:p>
            <a:endParaRPr lang="nb-NO"/>
          </a:p>
        </p:txBody>
      </p:sp>
      <p:sp>
        <p:nvSpPr>
          <p:cNvPr id="4" name="Plassholder for lysbildenummer 3"/>
          <p:cNvSpPr>
            <a:spLocks noGrp="1"/>
          </p:cNvSpPr>
          <p:nvPr>
            <p:ph type="sldNum" sz="quarter" idx="5"/>
          </p:nvPr>
        </p:nvSpPr>
        <p:spPr/>
        <p:txBody>
          <a:bodyPr/>
          <a:lstStyle/>
          <a:p>
            <a:fld id="{B53EACFF-C53B-4BB6-8A28-07074FC8FAC0}" type="slidenum">
              <a:rPr lang="nb-NO" smtClean="0"/>
              <a:t>4</a:t>
            </a:fld>
            <a:endParaRPr lang="nb-NO"/>
          </a:p>
        </p:txBody>
      </p:sp>
    </p:spTree>
    <p:extLst>
      <p:ext uri="{BB962C8B-B14F-4D97-AF65-F5344CB8AC3E}">
        <p14:creationId xmlns:p14="http://schemas.microsoft.com/office/powerpoint/2010/main" val="171939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5 min</a:t>
            </a:r>
          </a:p>
          <a:p>
            <a:endParaRPr lang="nb-NO" b="1"/>
          </a:p>
          <a:p>
            <a:r>
              <a:rPr lang="nb-NO"/>
              <a:t>Leder er prosessleder. Mange er kanskje vant til å tenke at det er lederens ansvar å velge hva som skal prioriteres i utviklingsarbeid. I oppfølgingen av 10-faktor er det derimot viktig at hva som skal følges opp og hvordan det skal skje, er et </a:t>
            </a:r>
            <a:r>
              <a:rPr lang="nb-NO" b="1"/>
              <a:t>felles og delt ansvar mellom medarbeidere og ledere</a:t>
            </a:r>
            <a:r>
              <a:rPr lang="nb-NO"/>
              <a:t>. Lederens rolle blir dermed i stor grad å </a:t>
            </a:r>
            <a:r>
              <a:rPr lang="nb-NO" err="1"/>
              <a:t>fasilitere</a:t>
            </a:r>
            <a:r>
              <a:rPr lang="nb-NO"/>
              <a:t> møtene på måter som bidrar til at alle medarbeiderne tar ansvar for oppfølgingsarbeidet sammen. </a:t>
            </a:r>
          </a:p>
          <a:p>
            <a:endParaRPr lang="nb-NO"/>
          </a:p>
          <a:p>
            <a:r>
              <a:rPr lang="nb-NO" b="1"/>
              <a:t>Fem råd for god prosessledelse </a:t>
            </a:r>
            <a:r>
              <a:rPr lang="nb-NO" b="0"/>
              <a:t>(s 32-39 i boka):</a:t>
            </a:r>
          </a:p>
          <a:p>
            <a:pPr marL="228600" indent="-228600">
              <a:buAutoNum type="arabicPeriod"/>
            </a:pPr>
            <a:r>
              <a:rPr lang="nb-NO" b="0" u="sng"/>
              <a:t>Finn den frustrerte drømmen bak problemet</a:t>
            </a:r>
            <a:r>
              <a:rPr lang="nb-NO" b="0"/>
              <a:t>: Det er viktigere å forstå hva medarbeiderne håper å få til, enn å bruke mye tid på å beskrive problemene og det dere ikke ønsker dere. Dersom dere velger å bruke tid på faktor med lav skår, pass på å snu samtalen til å handle om hva dere i fellesskap ønsker dere. Skal noe forbedres er det mer effektivt å snakke om retningen man ønsker seg, enn det man vil bort fra. </a:t>
            </a:r>
          </a:p>
          <a:p>
            <a:pPr marL="228600" indent="-228600">
              <a:buAutoNum type="arabicPeriod"/>
            </a:pPr>
            <a:r>
              <a:rPr lang="nb-NO" b="0" u="sng"/>
              <a:t>Undersøk og forstå det velfungerende</a:t>
            </a:r>
            <a:r>
              <a:rPr lang="nb-NO" b="0"/>
              <a:t>: Det dere undersøker blir det mer av. Undersøk, identifiser og forstørr det dere allerede gjør bra. Kanskje skal dere starte med å undersøke den faktoren dere skårer best på? Hva har dere gjort for å få det til? Hvordan kan dere bruke denne kunnskapen til å jobbe godt med de andre faktorene? NB det handler ikke om å feie problemer under teppet, men å tenke nøye gjennom hva du fokuserer/bruker mest tid på</a:t>
            </a:r>
          </a:p>
          <a:p>
            <a:pPr marL="228600" indent="-228600">
              <a:buAutoNum type="arabicPeriod"/>
            </a:pPr>
            <a:r>
              <a:rPr lang="nb-NO" b="0" u="sng"/>
              <a:t>Anerkjenn alles bidrag</a:t>
            </a:r>
            <a:r>
              <a:rPr lang="nb-NO" b="0"/>
              <a:t>: Let etter de gode intensjonene hos medarbeiderne, finn naturlige og ærlige måter å anerkjenne alles bidrag på. Det handler om å verdsette den enkeltes kunnskap, ferdigheter og bidrag. Eks på setninger som bidrar til anerkjennelse: </a:t>
            </a:r>
          </a:p>
          <a:p>
            <a:pPr marL="628650" lvl="1" indent="-171450">
              <a:buFont typeface="Arial" panose="020B0604020202020204" pitchFamily="34" charset="0"/>
              <a:buChar char="•"/>
            </a:pPr>
            <a:r>
              <a:rPr lang="nb-NO" b="0"/>
              <a:t>Takk for at du delte…</a:t>
            </a:r>
          </a:p>
          <a:p>
            <a:pPr marL="628650" lvl="1" indent="-171450">
              <a:buFont typeface="Arial" panose="020B0604020202020204" pitchFamily="34" charset="0"/>
              <a:buChar char="•"/>
            </a:pPr>
            <a:r>
              <a:rPr lang="nb-NO" b="0"/>
              <a:t>Hvordan fikk du/dere til det?</a:t>
            </a:r>
          </a:p>
          <a:p>
            <a:pPr marL="628650" lvl="1" indent="-171450">
              <a:buFont typeface="Arial" panose="020B0604020202020204" pitchFamily="34" charset="0"/>
              <a:buChar char="•"/>
            </a:pPr>
            <a:r>
              <a:rPr lang="nb-NO" b="0"/>
              <a:t>Jeg ble spesielt imponert av…</a:t>
            </a:r>
          </a:p>
          <a:p>
            <a:pPr marL="628650" lvl="1" indent="-171450">
              <a:buFont typeface="Arial" panose="020B0604020202020204" pitchFamily="34" charset="0"/>
              <a:buChar char="•"/>
            </a:pPr>
            <a:r>
              <a:rPr lang="nb-NO" b="0"/>
              <a:t>Jeg la merke til at…</a:t>
            </a:r>
          </a:p>
          <a:p>
            <a:pPr marL="628650" lvl="1" indent="-171450">
              <a:buFont typeface="Arial" panose="020B0604020202020204" pitchFamily="34" charset="0"/>
              <a:buChar char="•"/>
            </a:pPr>
            <a:r>
              <a:rPr lang="nb-NO" b="0"/>
              <a:t>Jeg ble nysgjerrig på noe av det du sa. Kan du fortelle mer om…</a:t>
            </a:r>
          </a:p>
          <a:p>
            <a:pPr marL="228600" indent="-228600">
              <a:buAutoNum type="arabicPeriod"/>
            </a:pPr>
            <a:r>
              <a:rPr lang="nb-NO" b="0" u="sng"/>
              <a:t>Se helheten </a:t>
            </a:r>
            <a:r>
              <a:rPr lang="nb-NO" b="0"/>
              <a:t>og bring inn et mangfold av perspektiver og personer: Jo flere ulike parter som deltar i en prosess, jo større sannsynlighet for at vi får se «det store bildet». Da øker også sannsynligheten for at vi kan bruke vår kollektive intelligens og kreativitet til å skape nye muligheter og løsninger. I tillegg øker graden av eierskap betraktelig med flere som bidrar. </a:t>
            </a:r>
          </a:p>
          <a:p>
            <a:pPr marL="228600" indent="-228600">
              <a:buAutoNum type="arabicPeriod"/>
            </a:pPr>
            <a:r>
              <a:rPr lang="nb-NO" b="0" u="sng"/>
              <a:t>Bruk effekten av positive følelser</a:t>
            </a:r>
            <a:r>
              <a:rPr lang="nb-NO" b="0"/>
              <a:t>: Legg til rette for at involverte i en prosess kan få påfyll av positive emosjoner. Det gjør oss mer mulighetsorienterte, kreative og åpne. Og mennesker knyttes sammen når de opplever positive følelser samtidig. NB det er individuelt hva som gir positive følelser.</a:t>
            </a:r>
          </a:p>
          <a:p>
            <a:endParaRPr lang="nb-NO"/>
          </a:p>
          <a:p>
            <a:r>
              <a:rPr lang="nb-NO" b="1"/>
              <a:t>Når leder er skuffet over svarprosent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Er resultatene da representative? Dersom avdelingen har lav svarprosent, tenk over om det er noen årsaker som er sannsynlige. F.eks størrelsen på utvalget, mange medarbeidere med lav stillingsprosent/helgevakter med en «svakere» tilknytning til arbeidsplassen? Flere sykemeldte som kanskje ikke har sjekket epost? Hva er dine holdninger til medarbeiderundersøkelsen? Har medarbeiderne dine forstått hensikten med å svare? Svarprosent er ideelt sett over 70, og aller helst enda høyere. Hvis veldig lav svarprosent – si noe om dette i presentasjon av resultatene.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a:t>Det vil likevel være fullt mulig å gjennomføre et godt oppfølgingsarbeid.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1"/>
              <a:t>Skuffet eller misfornøyd med selve resultatene/skårene?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0"/>
              <a:t>Det kan være vanskelig å gå inn i de områdene som dere skårer lavt på. Mange vil  føle seg kritisert og tenke at en ikke har gjort jobben sin godt nok, eller det kan oppstå en følelse av håpløshet. Men noen kan også synes at det er motiverende å jobbe med de områdene som er problematiske og krevende. Hva kjenner du på? Når dere tar fatt i de områdene dere skårer lavt på, er det en naturlig konsekvens å begynne å finne årsaker og fordele skyld, enten man legger skylda på andre eller på seg selv/dårlig samvittighet. Det er ingen konstruktiv vei å gå! Derfor: Bruk lite tid på årsaker til at dere skårer lavt på enkelte faktorer (særlig hvis det handler om enkelte personer og hvem som har gjort/ikke gjort noe), men la samtalene handle om forhold dere kan gjøre noe med (</a:t>
            </a:r>
            <a:r>
              <a:rPr lang="nb-NO" b="0" err="1"/>
              <a:t>ref</a:t>
            </a:r>
            <a:r>
              <a:rPr lang="nb-NO" b="0"/>
              <a:t> råd 1: «Finn den frustrerte drømmen)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0"/>
              <a:t>Eksempler på spørsmål som kan gi konstruktive samtaler rundt det en ha skåret lavt på:</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0"/>
              <a:t>Hvilke av faktorene vi skårer lavt på, synes dere det er viktigst å forbedre? Hva håper dere kan bli effekten av å forbedre disse faktorene? Hva kan være første skrittet å ta i riktig retning?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0"/>
              <a:t>Av de områdene vi skårer lavt på, hvilket vil være mest interessant å forbedre her hos oss? Hva gjør dette området meningsfylt og viktig for deg? Hvilke ideer har du til hvordan vi kunne forbedret dette området?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0"/>
              <a:t>Er det noe i denne undersøkelsen som gir grunn til bekymring? Hva ønsker dere å få endret på? Har vi eksempler på noe vi har gjort som vi kan lære av for å gå i riktig retning? Hvordan kan vi bruke denne kunnskapen til å bedre forholdene?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a:p>
          <a:p>
            <a:pPr marL="0" marR="0" lvl="0" indent="0" algn="l" defTabSz="914400" rtl="0" eaLnBrk="1" fontAlgn="auto" latinLnBrk="0" hangingPunct="1">
              <a:lnSpc>
                <a:spcPct val="100000"/>
              </a:lnSpc>
              <a:spcBef>
                <a:spcPts val="0"/>
              </a:spcBef>
              <a:spcAft>
                <a:spcPts val="0"/>
              </a:spcAft>
              <a:buClrTx/>
              <a:buSzTx/>
              <a:buFontTx/>
              <a:buNone/>
              <a:tabLst/>
              <a:defRPr/>
            </a:pPr>
            <a:r>
              <a:rPr lang="nb-NO" b="1"/>
              <a:t>Typiske «Tankevirus»: se boka </a:t>
            </a:r>
            <a:r>
              <a:rPr lang="nb-NO" b="1" err="1"/>
              <a:t>kap</a:t>
            </a:r>
            <a:r>
              <a:rPr lang="nb-NO" b="1"/>
              <a:t> 3 eller «tips til leder» på temaside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b="0"/>
              <a:t>Tankeleserviruset: Du tror du vet </a:t>
            </a:r>
            <a:r>
              <a:rPr lang="nb-NO" b="1"/>
              <a:t>hvem som har svart hva </a:t>
            </a:r>
            <a:r>
              <a:rPr lang="nb-NO" b="0"/>
              <a:t>og hvorfor de har svart som de har gjort.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b="0"/>
              <a:t>Zoom-viruset: Du </a:t>
            </a:r>
            <a:r>
              <a:rPr lang="nb-NO" b="1"/>
              <a:t>zoomer inn på de negative </a:t>
            </a:r>
            <a:r>
              <a:rPr lang="nb-NO" b="0"/>
              <a:t>resultatene og gjør dem kjempestore. Du gir all din oppmerksomhet til det du vurderer som dårlig, og ser ikke det som også er bra.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b="0"/>
              <a:t>Være-perfekt-viruset: Du er misfornøyd hvis ikke alle faktorene viser nærmere toppskår og ved lavere skår </a:t>
            </a:r>
            <a:r>
              <a:rPr lang="nb-NO" b="1"/>
              <a:t>tenker du at du gjør en dårlig jobb som leder og like gjerne kan bytte jobb.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b="0"/>
              <a:t>Verdens-navle-viruset: Du tenker at om skåren er høy eller lav er det du som kan ta æren eller skylden, og tenker at </a:t>
            </a:r>
            <a:r>
              <a:rPr lang="nb-NO" b="1"/>
              <a:t>resultatene skyldes deg som leder</a:t>
            </a:r>
            <a:r>
              <a:rPr lang="nb-NO" b="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nb-NO" b="0"/>
          </a:p>
          <a:p>
            <a:pPr marL="0" marR="0" lvl="0" indent="0" algn="l" defTabSz="914400" rtl="0" eaLnBrk="1" fontAlgn="auto" latinLnBrk="0" hangingPunct="1">
              <a:lnSpc>
                <a:spcPct val="100000"/>
              </a:lnSpc>
              <a:spcBef>
                <a:spcPts val="0"/>
              </a:spcBef>
              <a:spcAft>
                <a:spcPts val="0"/>
              </a:spcAft>
              <a:buClrTx/>
              <a:buSzTx/>
              <a:buFontTx/>
              <a:buNone/>
              <a:tabLst/>
              <a:defRPr/>
            </a:pPr>
            <a:r>
              <a:rPr lang="nb-NO" b="1"/>
              <a:t>Bruk «Tankevitaminer» </a:t>
            </a:r>
            <a:r>
              <a:rPr lang="nb-NO" b="0"/>
              <a:t>for å møte slike tanker: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b="0"/>
              <a:t>Vitamin A – Avsløring: Gjør deg selv oppmerksom på at et «tankevirus» er i drift, gjenkjenn indikatorene: 1) de holder deg unna nåtid 2) de skaper stress i kroppen 3) de forsyner seg av selvbildet ditt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b="0"/>
              <a:t>Vitamin D – Diskusjon: Alle situasjoner kan tolkes positivt, negativt eller nøytralt. Diskuter med deg selv eller en du er trygg på, andre tolkningsalternativer enn de negative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b="0"/>
              <a:t>Vitamin A2 – Aksept: Aksept ufarliggjør. F.eks «Ok, da var resultatet sånn, det var jo dumt, men nå får vi se hvordan vi kan forbedre dette»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b="0"/>
              <a:t>Vitamin K – Kontroll: Ofte angriper tankevirus når vi er slitne og alene. Velg når du går inn i den vanskelige delen av 10 faktor. Velg et tidspunkt på dagen når du er opplagt.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a:p>
          <a:p>
            <a:pPr marL="0" marR="0" lvl="0" indent="0" algn="l" defTabSz="914400" rtl="0" eaLnBrk="1" fontAlgn="auto" latinLnBrk="0" hangingPunct="1">
              <a:lnSpc>
                <a:spcPct val="100000"/>
              </a:lnSpc>
              <a:spcBef>
                <a:spcPts val="0"/>
              </a:spcBef>
              <a:spcAft>
                <a:spcPts val="0"/>
              </a:spcAft>
              <a:buClrTx/>
              <a:buSzTx/>
              <a:buFontTx/>
              <a:buNone/>
              <a:tabLst/>
              <a:defRPr/>
            </a:pPr>
            <a:r>
              <a:rPr lang="nb-NO" b="1"/>
              <a:t>Poenget med å presentere tankevirus og tankevitaminer, er at det kan bidra til å gjøre deg mer åpen og mer innstilt på å ta rollen som prosessleder, i stedet for å tenke at du alene har ansvaret for å tolke resultatene, velge faktorer å jobbe med og finne tiltak for å forbedre en faktor. Dette er noe som dere i avdelingen skal ta stilling til som fellesskap!</a:t>
            </a:r>
          </a:p>
          <a:p>
            <a:pPr marL="0" indent="0" algn="l">
              <a:buFont typeface="Arial" panose="020B0604020202020204" pitchFamily="34" charset="0"/>
              <a:buNone/>
            </a:pPr>
            <a:endParaRPr lang="nb-NO" b="1"/>
          </a:p>
          <a:p>
            <a:pPr marL="0" indent="0" algn="l">
              <a:buFont typeface="Arial" panose="020B0604020202020204" pitchFamily="34" charset="0"/>
              <a:buNone/>
            </a:pPr>
            <a:r>
              <a:rPr lang="nb-NO" b="1"/>
              <a:t>Les fortelling om rektor Ola (s 53)</a:t>
            </a:r>
          </a:p>
          <a:p>
            <a:pPr marL="0" indent="0" algn="l">
              <a:buFont typeface="Arial" panose="020B0604020202020204" pitchFamily="34" charset="0"/>
              <a:buNone/>
            </a:pPr>
            <a:endParaRPr lang="nb-NO" b="1"/>
          </a:p>
          <a:p>
            <a:pPr marL="0" indent="0" algn="l">
              <a:buFont typeface="Arial" panose="020B0604020202020204" pitchFamily="34" charset="0"/>
              <a:buNone/>
            </a:pPr>
            <a:endParaRPr lang="nb-NO" b="1"/>
          </a:p>
          <a:p>
            <a:r>
              <a:rPr lang="nb-NO"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endParaRPr lang="nb-NO"/>
          </a:p>
        </p:txBody>
      </p:sp>
      <p:sp>
        <p:nvSpPr>
          <p:cNvPr id="4" name="Plassholder for lysbildenummer 3"/>
          <p:cNvSpPr>
            <a:spLocks noGrp="1"/>
          </p:cNvSpPr>
          <p:nvPr>
            <p:ph type="sldNum" sz="quarter" idx="5"/>
          </p:nvPr>
        </p:nvSpPr>
        <p:spPr/>
        <p:txBody>
          <a:bodyPr/>
          <a:lstStyle/>
          <a:p>
            <a:fld id="{B53EACFF-C53B-4BB6-8A28-07074FC8FAC0}" type="slidenum">
              <a:rPr lang="nb-NO" smtClean="0"/>
              <a:t>5</a:t>
            </a:fld>
            <a:endParaRPr lang="nb-NO"/>
          </a:p>
        </p:txBody>
      </p:sp>
    </p:spTree>
    <p:extLst>
      <p:ext uri="{BB962C8B-B14F-4D97-AF65-F5344CB8AC3E}">
        <p14:creationId xmlns:p14="http://schemas.microsoft.com/office/powerpoint/2010/main" val="181406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fontAlgn="base"/>
            <a:r>
              <a:rPr lang="nb-NO" b="1" i="0">
                <a:solidFill>
                  <a:srgbClr val="000000"/>
                </a:solidFill>
                <a:effectLst/>
                <a:latin typeface="Gimbal Grotesque"/>
              </a:rPr>
              <a:t>5 min</a:t>
            </a:r>
          </a:p>
          <a:p>
            <a:pPr algn="l" fontAlgn="base"/>
            <a:endParaRPr lang="nb-NO" b="1" i="0">
              <a:solidFill>
                <a:srgbClr val="000000"/>
              </a:solidFill>
              <a:effectLst/>
              <a:latin typeface="Gimbal Grotesque"/>
            </a:endParaRPr>
          </a:p>
          <a:p>
            <a:pPr algn="l" fontAlgn="base"/>
            <a:r>
              <a:rPr lang="nb-NO" b="1" i="0">
                <a:solidFill>
                  <a:srgbClr val="000000"/>
                </a:solidFill>
                <a:effectLst/>
                <a:latin typeface="Gimbal Grotesque"/>
              </a:rPr>
              <a:t>IGP som ramme for en god dialog og læring</a:t>
            </a:r>
            <a:endParaRPr lang="nb-NO" b="0" i="0">
              <a:solidFill>
                <a:srgbClr val="000000"/>
              </a:solidFill>
              <a:effectLst/>
              <a:latin typeface="Gimbal Grotesque"/>
            </a:endParaRPr>
          </a:p>
          <a:p>
            <a:pPr algn="l" fontAlgn="base"/>
            <a:r>
              <a:rPr lang="nb-NO" b="0" i="0">
                <a:solidFill>
                  <a:srgbClr val="000000"/>
                </a:solidFill>
                <a:effectLst/>
                <a:latin typeface="Gimbal Grotesque"/>
              </a:rPr>
              <a:t>Det er viktig å ha et møteopplegg som </a:t>
            </a:r>
            <a:r>
              <a:rPr lang="nb-NO" b="0" i="0" u="sng">
                <a:solidFill>
                  <a:srgbClr val="000000"/>
                </a:solidFill>
                <a:effectLst/>
                <a:latin typeface="Gimbal Grotesque"/>
              </a:rPr>
              <a:t>sikrer aktiv deltakelse </a:t>
            </a:r>
            <a:r>
              <a:rPr lang="nb-NO" b="0" i="0">
                <a:solidFill>
                  <a:srgbClr val="000000"/>
                </a:solidFill>
                <a:effectLst/>
                <a:latin typeface="Gimbal Grotesque"/>
              </a:rPr>
              <a:t>fra alle som er til stede. IGP er en metodikk som legger til rette for dette. </a:t>
            </a:r>
          </a:p>
          <a:p>
            <a:pPr marL="171450" indent="-171450" algn="l" fontAlgn="base">
              <a:buFontTx/>
              <a:buChar char="-"/>
            </a:pPr>
            <a:r>
              <a:rPr lang="nb-NO" b="0" i="0">
                <a:solidFill>
                  <a:srgbClr val="000000"/>
                </a:solidFill>
                <a:effectLst/>
                <a:latin typeface="Gimbal Grotesque"/>
              </a:rPr>
              <a:t>IGP står for Individ, Gruppe, Plenum </a:t>
            </a:r>
          </a:p>
          <a:p>
            <a:pPr marL="171450" indent="-171450" algn="l" fontAlgn="base">
              <a:buFontTx/>
              <a:buChar char="-"/>
            </a:pPr>
            <a:r>
              <a:rPr lang="nb-NO" b="0" i="0">
                <a:solidFill>
                  <a:srgbClr val="000000"/>
                </a:solidFill>
                <a:effectLst/>
                <a:latin typeface="Gimbal Grotesque"/>
              </a:rPr>
              <a:t>Beskriver de viktige trinnene fra individuell refleksjon, via deling og refleksjon i gruppen, til deling, refleksjon og oppsummering i plenum</a:t>
            </a:r>
          </a:p>
          <a:p>
            <a:pPr marL="171450" indent="-171450" algn="l" fontAlgn="base">
              <a:buFontTx/>
              <a:buChar char="-"/>
            </a:pPr>
            <a:r>
              <a:rPr lang="nb-NO" b="0" i="0">
                <a:solidFill>
                  <a:srgbClr val="000000"/>
                </a:solidFill>
                <a:effectLst/>
                <a:latin typeface="Gimbal Grotesque"/>
              </a:rPr>
              <a:t>Her er </a:t>
            </a:r>
            <a:r>
              <a:rPr lang="nb-NO" b="0" i="0" err="1">
                <a:solidFill>
                  <a:srgbClr val="000000"/>
                </a:solidFill>
                <a:effectLst/>
                <a:latin typeface="Gimbal Grotesque"/>
              </a:rPr>
              <a:t>post-it</a:t>
            </a:r>
            <a:r>
              <a:rPr lang="nb-NO" b="0" i="0">
                <a:solidFill>
                  <a:srgbClr val="000000"/>
                </a:solidFill>
                <a:effectLst/>
                <a:latin typeface="Gimbal Grotesque"/>
              </a:rPr>
              <a:t>-lapper, flippoverark og tusj viktig utstyr som gruppene kan bruke</a:t>
            </a:r>
          </a:p>
          <a:p>
            <a:endParaRPr lang="nb-NO"/>
          </a:p>
          <a:p>
            <a:pPr algn="l" fontAlgn="base"/>
            <a:r>
              <a:rPr lang="nb-NO" b="1" i="0">
                <a:solidFill>
                  <a:srgbClr val="000000"/>
                </a:solidFill>
                <a:effectLst/>
                <a:latin typeface="Times New Roman" panose="02020603050405020304" pitchFamily="18" charset="0"/>
              </a:rPr>
              <a:t>Denne møteformen utgjør en generell metodikk som vi anbefaler å legge til grunn i arbeidet med alle oppfølgingsverktøyene vi presenterer nedenfor.</a:t>
            </a:r>
            <a:endParaRPr lang="nb-NO" b="1"/>
          </a:p>
        </p:txBody>
      </p:sp>
      <p:sp>
        <p:nvSpPr>
          <p:cNvPr id="4" name="Plassholder for lysbildenummer 3"/>
          <p:cNvSpPr>
            <a:spLocks noGrp="1"/>
          </p:cNvSpPr>
          <p:nvPr>
            <p:ph type="sldNum" sz="quarter" idx="5"/>
          </p:nvPr>
        </p:nvSpPr>
        <p:spPr/>
        <p:txBody>
          <a:bodyPr/>
          <a:lstStyle/>
          <a:p>
            <a:fld id="{B53EACFF-C53B-4BB6-8A28-07074FC8FAC0}" type="slidenum">
              <a:rPr lang="nb-NO" smtClean="0"/>
              <a:t>6</a:t>
            </a:fld>
            <a:endParaRPr lang="nb-NO"/>
          </a:p>
        </p:txBody>
      </p:sp>
    </p:spTree>
    <p:extLst>
      <p:ext uri="{BB962C8B-B14F-4D97-AF65-F5344CB8AC3E}">
        <p14:creationId xmlns:p14="http://schemas.microsoft.com/office/powerpoint/2010/main" val="391537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Vis plattformen (</a:t>
            </a:r>
            <a:r>
              <a:rPr lang="nb-NO" b="1" err="1"/>
              <a:t>evt</a:t>
            </a:r>
            <a:r>
              <a:rPr lang="nb-NO" b="1"/>
              <a:t> foil 7-9): 10 min</a:t>
            </a:r>
          </a:p>
          <a:p>
            <a:endParaRPr lang="nb-NO"/>
          </a:p>
          <a:p>
            <a:r>
              <a:rPr lang="nb-NO"/>
              <a:t>Husk:</a:t>
            </a:r>
          </a:p>
          <a:p>
            <a:pPr marL="171450" indent="-171450">
              <a:buFontTx/>
              <a:buChar char="-"/>
            </a:pPr>
            <a:r>
              <a:rPr lang="nb-NO"/>
              <a:t>Periodevelger på riktig årstall</a:t>
            </a:r>
          </a:p>
          <a:p>
            <a:pPr marL="171450" indent="-171450">
              <a:buFontTx/>
              <a:buChar char="-"/>
            </a:pPr>
            <a:r>
              <a:rPr lang="nb-NO"/>
              <a:t>Svarprosent</a:t>
            </a:r>
          </a:p>
          <a:p>
            <a:pPr marL="171450" indent="-171450">
              <a:buFontTx/>
              <a:buChar char="-"/>
            </a:pPr>
            <a:r>
              <a:rPr lang="nb-NO"/>
              <a:t>Rapporter</a:t>
            </a:r>
          </a:p>
          <a:p>
            <a:pPr marL="171450" indent="-171450">
              <a:buFontTx/>
              <a:buChar char="-"/>
            </a:pPr>
            <a:r>
              <a:rPr lang="nb-NO"/>
              <a:t>For overordnet leder: </a:t>
            </a:r>
          </a:p>
          <a:p>
            <a:pPr marL="628650" lvl="1" indent="-171450">
              <a:buFontTx/>
              <a:buChar char="-"/>
            </a:pPr>
            <a:r>
              <a:rPr lang="nb-NO"/>
              <a:t>«resultat på underordnet enhet»</a:t>
            </a:r>
          </a:p>
          <a:p>
            <a:pPr marL="628650" lvl="1" indent="-171450">
              <a:buFontTx/>
              <a:buChar char="-"/>
            </a:pPr>
            <a:r>
              <a:rPr lang="nb-NO"/>
              <a:t>«kun denne </a:t>
            </a:r>
            <a:r>
              <a:rPr lang="nb-NO" err="1"/>
              <a:t>org.enheten</a:t>
            </a:r>
            <a:r>
              <a:rPr lang="nb-NO"/>
              <a:t>»</a:t>
            </a:r>
          </a:p>
          <a:p>
            <a:pPr marL="628650" lvl="1" indent="-171450">
              <a:buFontTx/>
              <a:buChar char="-"/>
            </a:pPr>
            <a:r>
              <a:rPr lang="nb-NO"/>
              <a:t>Faktorer på underordnet enhet med gul/rød status</a:t>
            </a:r>
          </a:p>
          <a:p>
            <a:pPr marL="171450" indent="-171450">
              <a:buFontTx/>
              <a:buChar char="-"/>
            </a:pPr>
            <a:endParaRPr lang="nb-NO"/>
          </a:p>
          <a:p>
            <a:pPr marL="171450" indent="-171450">
              <a:buFontTx/>
              <a:buChar char="-"/>
            </a:pPr>
            <a:endParaRPr lang="nb-NO"/>
          </a:p>
          <a:p>
            <a:r>
              <a:rPr lang="nb-NO" b="1"/>
              <a:t>Hvordan forstå/lese resultatene:</a:t>
            </a:r>
          </a:p>
          <a:p>
            <a:r>
              <a:rPr lang="nb-NO"/>
              <a:t>Resultatene presenteres i en </a:t>
            </a:r>
            <a:r>
              <a:rPr lang="nb-NO" err="1"/>
              <a:t>excelfil</a:t>
            </a:r>
            <a:r>
              <a:rPr lang="nb-NO"/>
              <a:t> som inneholder tabeller, svarfordelingskurver og informasjonssider. Viktig å lese disse i sammenheng, ikke kun se på snittskår!</a:t>
            </a:r>
          </a:p>
          <a:p>
            <a:r>
              <a:rPr lang="nb-NO"/>
              <a:t>Ingen grense for god/dårlig skår, men det ideelle er at snittverdien ligger over 4,0 og helst rundt 4,5</a:t>
            </a:r>
          </a:p>
          <a:p>
            <a:r>
              <a:rPr lang="nb-NO"/>
              <a:t>Hver av de 35 påstandene i undersøkelsen har fem svaralternativer. I svarfordelingskurven viser spredningen av hvordan medarbeiderne har svart – denne er viktig. Samme snittskår kan ha svært ulik svarfordeling, se eksempel</a:t>
            </a:r>
          </a:p>
          <a:p>
            <a:r>
              <a:rPr lang="nb-NO"/>
              <a:t>Fremfor å fokusere på verdiene, bør man vektlegge hvordan man kan øke skåren og få svarfordelingskurven til å stige så mye som mulig jo lengre til høyre man kommer. Hvordan kan flest mulig komme over mot en skår på 3-5? </a:t>
            </a:r>
          </a:p>
          <a:p>
            <a:r>
              <a:rPr lang="nb-NO"/>
              <a:t>NB: Ikke fokus på hvem som har gitt dårlig skår!</a:t>
            </a:r>
          </a:p>
          <a:p>
            <a:endParaRPr lang="nb-NO"/>
          </a:p>
          <a:p>
            <a:r>
              <a:rPr lang="nb-NO" b="1"/>
              <a:t>Viktige råd ved presentasjon av resultatene:</a:t>
            </a:r>
          </a:p>
          <a:p>
            <a:pPr marL="228600" indent="-228600">
              <a:buFont typeface="+mj-lt"/>
              <a:buAutoNum type="arabicPeriod"/>
            </a:pPr>
            <a:r>
              <a:rPr lang="nb-NO"/>
              <a:t>Unngå å presentere din tolkning: Du kan ha mange tanker om hvorfor resultatene er som de er, men dersom du presenterer din tolkning/forklaring, kan du miste hele grunnlaget for dialogen. Da har du tatt definisjonsmakten, det blir vanskeligere for medarbeiderne å komme med sine tanker, og du kan miste verdifull informasjon. </a:t>
            </a:r>
          </a:p>
          <a:p>
            <a:pPr marL="228600" indent="-228600" algn="l">
              <a:buFont typeface="+mj-lt"/>
              <a:buAutoNum type="arabicPeriod"/>
            </a:pPr>
            <a:r>
              <a:rPr lang="nb-NO"/>
              <a:t>Ikke vurder resultatene: Særlig hvis dere ikke er vant med å bruke dialog som verktøy, kan også medarbeiderne ha tanker/forventninger om at du som leder skal mene noe om resultatene er gode eller dårlige. Unngå å presentere resultatene som gode/dårlige, det kan gi motsatt effekt av det du ønsker. </a:t>
            </a:r>
          </a:p>
          <a:p>
            <a:pPr marL="228600" indent="-228600" algn="l">
              <a:buFont typeface="+mj-lt"/>
              <a:buAutoNum type="arabicPeriod"/>
            </a:pPr>
            <a:r>
              <a:rPr lang="nb-NO"/>
              <a:t>Begrens dine tanker om sammenhengene i resultatene: Vær varsom, konklusjonene i sammenhengen vil diskusjonen rundt resultatene kunne si noe om. Det er ikke sikkert at det henger sammen slik du tror. Et tips kan være at du ber medarbeiderne notere sine umiddelbare refleksjoner når du presenterer resultatene. </a:t>
            </a:r>
          </a:p>
          <a:p>
            <a:pPr marL="228600" indent="-228600" algn="l">
              <a:buFont typeface="+mj-lt"/>
              <a:buAutoNum type="arabicPeriod"/>
            </a:pPr>
            <a:r>
              <a:rPr lang="nb-NO"/>
              <a:t>Aksepter resultatene: Det er viktig at du godtar resultatene slik de er. Det er medarbeiderne som har svar på undersøkelsen, ikke du, så det er de som </a:t>
            </a:r>
            <a:r>
              <a:rPr lang="nb-NO" err="1"/>
              <a:t>evt</a:t>
            </a:r>
            <a:r>
              <a:rPr lang="nb-NO"/>
              <a:t> må ta det opp dersom de ikke kjenner seg igjen i resultatene. Medarbeiderne må kanskje også minnes på å akseptere resultatene, at det er dette gruppen har svart samlet. </a:t>
            </a:r>
          </a:p>
          <a:p>
            <a:pPr marL="228600" indent="-228600" algn="l">
              <a:buFont typeface="+mj-lt"/>
              <a:buAutoNum type="arabicPeriod"/>
            </a:pPr>
            <a:r>
              <a:rPr lang="nb-NO"/>
              <a:t>Fokuser på gruppen, ikke individuelle svar: Det er viktig at du som leder stopper ethvert forsøk på å identifisere hvem som har svart hva, eller andre forsøk på å splitte gruppen i ulike grupperinger. Dette er en øvelse i å akseptere likheter og forskjeller og at det kan være ulike oppfatninger i samme gruppe. Ulikhet kan håndteres ved å skape raushet og respekt for hverandres ståsted.</a:t>
            </a:r>
          </a:p>
          <a:p>
            <a:pPr marL="228600" indent="-228600" algn="l">
              <a:buFont typeface="+mj-lt"/>
              <a:buAutoNum type="arabicPeriod"/>
            </a:pPr>
            <a:r>
              <a:rPr lang="nb-NO"/>
              <a:t>Hold diskusjonen på overordnet nivå og vektlegg de 10 faktorene: Pass på at ikke diskusjonen blir for detaljfokusert. Husk at målet i denne fasen er bearbeide og forstå resultatene sammen, refleksjoner skal derfor holdes på et overordnet nivå. For mange hvorfor-spørsmål kan dempe en positiv stemning.</a:t>
            </a:r>
          </a:p>
          <a:p>
            <a:pPr marL="228600" indent="-228600" algn="l">
              <a:buFont typeface="+mj-lt"/>
              <a:buAutoNum type="arabicPeriod"/>
            </a:pPr>
            <a:r>
              <a:rPr lang="nb-NO"/>
              <a:t>Vær bevisst din påvirkningskraft som leder: Både hva du sier og hva du ikke sier kan ha stor betydning for hvordan medarbeiderne opplever møtet. Husk kroppsspråk! Det er svært viktig at du ikke latterliggjør, er ironisk eller går til motangrep/forsvar når du kommenterer i plenum. Du kan forebygge dette ved å forberede deg på hva du kan komme til å reagere negativt på, og tenke gjennom hva du bør gjøre/svare hvis det skjer. </a:t>
            </a:r>
          </a:p>
          <a:p>
            <a:endParaRPr lang="nb-NO" b="1"/>
          </a:p>
          <a:p>
            <a:endParaRPr lang="nb-NO"/>
          </a:p>
          <a:p>
            <a:pPr marL="0" indent="0">
              <a:buFontTx/>
              <a:buNone/>
            </a:pPr>
            <a:endParaRPr lang="nb-NO"/>
          </a:p>
        </p:txBody>
      </p:sp>
      <p:sp>
        <p:nvSpPr>
          <p:cNvPr id="4" name="Plassholder for lysbildenummer 3"/>
          <p:cNvSpPr>
            <a:spLocks noGrp="1"/>
          </p:cNvSpPr>
          <p:nvPr>
            <p:ph type="sldNum" sz="quarter" idx="5"/>
          </p:nvPr>
        </p:nvSpPr>
        <p:spPr/>
        <p:txBody>
          <a:bodyPr/>
          <a:lstStyle/>
          <a:p>
            <a:fld id="{B53EACFF-C53B-4BB6-8A28-07074FC8FAC0}" type="slidenum">
              <a:rPr lang="nb-NO" smtClean="0"/>
              <a:t>7</a:t>
            </a:fld>
            <a:endParaRPr lang="nb-NO"/>
          </a:p>
        </p:txBody>
      </p:sp>
    </p:spTree>
    <p:extLst>
      <p:ext uri="{BB962C8B-B14F-4D97-AF65-F5344CB8AC3E}">
        <p14:creationId xmlns:p14="http://schemas.microsoft.com/office/powerpoint/2010/main" val="1916604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Eks illustrasjon: Snittet er 3,1. Svarfordeling viser at det er ulike syn på opplevd mestringsklima. </a:t>
            </a:r>
            <a:r>
              <a:rPr lang="nb-NO" err="1"/>
              <a:t>Ca</a:t>
            </a:r>
            <a:r>
              <a:rPr lang="nb-NO"/>
              <a:t> 4% av påstandene har skår rundt 1, 23% av påstandene har skår rundt 2, </a:t>
            </a:r>
            <a:r>
              <a:rPr lang="nb-NO" err="1"/>
              <a:t>ca</a:t>
            </a:r>
            <a:r>
              <a:rPr lang="nb-NO"/>
              <a:t> 40% har skår rundt 3, </a:t>
            </a:r>
            <a:r>
              <a:rPr lang="nb-NO" err="1"/>
              <a:t>ca</a:t>
            </a:r>
            <a:r>
              <a:rPr lang="nb-NO"/>
              <a:t> 27% har skår rundt 4 og </a:t>
            </a:r>
            <a:r>
              <a:rPr lang="nb-NO" err="1"/>
              <a:t>ca</a:t>
            </a:r>
            <a:r>
              <a:rPr lang="nb-NO"/>
              <a:t> 6% har skår rundt 5. En kan også tenke seg at samme snittskår kunne ha fordelt seg i to «grupper» (eks 45% rundt 1-2, 10 % rundt 3 og 45% rundt 4-5)</a:t>
            </a:r>
          </a:p>
          <a:p>
            <a:endParaRPr lang="nb-NO"/>
          </a:p>
          <a:p>
            <a:endParaRPr lang="nb-NO"/>
          </a:p>
        </p:txBody>
      </p:sp>
      <p:sp>
        <p:nvSpPr>
          <p:cNvPr id="4" name="Plassholder for lysbildenummer 3"/>
          <p:cNvSpPr>
            <a:spLocks noGrp="1"/>
          </p:cNvSpPr>
          <p:nvPr>
            <p:ph type="sldNum" sz="quarter" idx="5"/>
          </p:nvPr>
        </p:nvSpPr>
        <p:spPr/>
        <p:txBody>
          <a:bodyPr/>
          <a:lstStyle/>
          <a:p>
            <a:fld id="{B53EACFF-C53B-4BB6-8A28-07074FC8FAC0}" type="slidenum">
              <a:rPr lang="nb-NO" smtClean="0"/>
              <a:t>8</a:t>
            </a:fld>
            <a:endParaRPr lang="nb-NO"/>
          </a:p>
        </p:txBody>
      </p:sp>
    </p:spTree>
    <p:extLst>
      <p:ext uri="{BB962C8B-B14F-4D97-AF65-F5344CB8AC3E}">
        <p14:creationId xmlns:p14="http://schemas.microsoft.com/office/powerpoint/2010/main" val="3295301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53EACFF-C53B-4BB6-8A28-07074FC8FAC0}" type="slidenum">
              <a:rPr lang="nb-NO" smtClean="0"/>
              <a:t>9</a:t>
            </a:fld>
            <a:endParaRPr lang="nb-NO"/>
          </a:p>
        </p:txBody>
      </p:sp>
    </p:spTree>
    <p:extLst>
      <p:ext uri="{BB962C8B-B14F-4D97-AF65-F5344CB8AC3E}">
        <p14:creationId xmlns:p14="http://schemas.microsoft.com/office/powerpoint/2010/main" val="264725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07251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6067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18909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7_Tittellysbilde lys blå">
    <p:bg>
      <p:bgPr>
        <a:solidFill>
          <a:schemeClr val="accent6">
            <a:alpha val="50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269798" y="4725229"/>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2" name="Tittel 1">
            <a:extLst>
              <a:ext uri="{FF2B5EF4-FFF2-40B4-BE49-F238E27FC236}">
                <a16:creationId xmlns:a16="http://schemas.microsoft.com/office/drawing/2014/main" id="{9F0D30A7-4A88-594F-B5B7-7DCAD91CE0CF}"/>
              </a:ext>
            </a:extLst>
          </p:cNvPr>
          <p:cNvSpPr>
            <a:spLocks noGrp="1"/>
          </p:cNvSpPr>
          <p:nvPr>
            <p:ph type="ctrTitle"/>
          </p:nvPr>
        </p:nvSpPr>
        <p:spPr>
          <a:xfrm>
            <a:off x="1246872" y="2364022"/>
            <a:ext cx="7707942" cy="535531"/>
          </a:xfrm>
        </p:spPr>
        <p:txBody>
          <a:bodyPr anchor="t" anchorCtr="0">
            <a:spAutoFit/>
          </a:bodyPr>
          <a:lstStyle>
            <a:lvl1pPr algn="l">
              <a:defRPr sz="3200">
                <a:solidFill>
                  <a:srgbClr val="000000"/>
                </a:solidFill>
              </a:defRPr>
            </a:lvl1pPr>
          </a:lstStyle>
          <a:p>
            <a:r>
              <a:rPr lang="nb-NO"/>
              <a:t>Klikk for å redigere tittelstil</a:t>
            </a:r>
          </a:p>
        </p:txBody>
      </p:sp>
      <p:sp>
        <p:nvSpPr>
          <p:cNvPr id="13" name="Undertittel 2">
            <a:extLst>
              <a:ext uri="{FF2B5EF4-FFF2-40B4-BE49-F238E27FC236}">
                <a16:creationId xmlns:a16="http://schemas.microsoft.com/office/drawing/2014/main" id="{2731FF34-9DF6-3841-B5D6-40CFA5C6D436}"/>
              </a:ext>
            </a:extLst>
          </p:cNvPr>
          <p:cNvSpPr>
            <a:spLocks noGrp="1"/>
          </p:cNvSpPr>
          <p:nvPr>
            <p:ph type="subTitle" idx="1"/>
          </p:nvPr>
        </p:nvSpPr>
        <p:spPr>
          <a:xfrm>
            <a:off x="1246872" y="3549176"/>
            <a:ext cx="7747356" cy="1655762"/>
          </a:xfrm>
        </p:spPr>
        <p:txBody>
          <a:bodyPr>
            <a:normAutofit/>
          </a:bodyPr>
          <a:lstStyle>
            <a:lvl1pPr marL="0" indent="0" algn="l">
              <a:buNone/>
              <a:defRPr sz="1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5" name="Plassholder for tekst 8">
            <a:extLst>
              <a:ext uri="{FF2B5EF4-FFF2-40B4-BE49-F238E27FC236}">
                <a16:creationId xmlns:a16="http://schemas.microsoft.com/office/drawing/2014/main" id="{D3E62C32-4EE7-8247-A622-767FCFB50AA8}"/>
              </a:ext>
            </a:extLst>
          </p:cNvPr>
          <p:cNvSpPr>
            <a:spLocks noGrp="1"/>
          </p:cNvSpPr>
          <p:nvPr>
            <p:ph type="body" sz="quarter" idx="13"/>
          </p:nvPr>
        </p:nvSpPr>
        <p:spPr>
          <a:xfrm>
            <a:off x="1246872" y="1958312"/>
            <a:ext cx="7715825" cy="384793"/>
          </a:xfrm>
        </p:spPr>
        <p:txBody>
          <a:bodyPr>
            <a:normAutofit/>
          </a:bodyPr>
          <a:lstStyle>
            <a:lvl1pPr marL="0" indent="0">
              <a:buNone/>
              <a:defRPr sz="18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606843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D5DA85-3F9A-4F2D-8151-76259138B160}"/>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4DE038C-48C4-4107-9903-40941DB718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A506F1A-A5E4-4CAC-9CBE-14D344413347}"/>
              </a:ext>
            </a:extLst>
          </p:cNvPr>
          <p:cNvSpPr>
            <a:spLocks noGrp="1"/>
          </p:cNvSpPr>
          <p:nvPr>
            <p:ph type="dt" sz="half" idx="10"/>
          </p:nvPr>
        </p:nvSpPr>
        <p:spPr/>
        <p:txBody>
          <a:bodyPr/>
          <a:lstStyle/>
          <a:p>
            <a:fld id="{DEC742B1-2FE4-4294-A064-394559565CD7}" type="datetimeFigureOut">
              <a:rPr lang="nb-NO" smtClean="0"/>
              <a:t>26.01.2022</a:t>
            </a:fld>
            <a:endParaRPr lang="nb-NO"/>
          </a:p>
        </p:txBody>
      </p:sp>
      <p:sp>
        <p:nvSpPr>
          <p:cNvPr id="5" name="Plassholder for bunntekst 4">
            <a:extLst>
              <a:ext uri="{FF2B5EF4-FFF2-40B4-BE49-F238E27FC236}">
                <a16:creationId xmlns:a16="http://schemas.microsoft.com/office/drawing/2014/main" id="{DB44008F-E93F-4784-8B74-612F5C8A6AB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4D958A5-84C0-43BE-A63A-EF1E5200EA3D}"/>
              </a:ext>
            </a:extLst>
          </p:cNvPr>
          <p:cNvSpPr>
            <a:spLocks noGrp="1"/>
          </p:cNvSpPr>
          <p:nvPr>
            <p:ph type="sldNum" sz="quarter" idx="12"/>
          </p:nvPr>
        </p:nvSpPr>
        <p:spPr/>
        <p:txBody>
          <a:bodyPr/>
          <a:lstStyle/>
          <a:p>
            <a:fld id="{B0665394-4CAA-4035-9DDD-D826501450A6}" type="slidenum">
              <a:rPr lang="nb-NO" smtClean="0"/>
              <a:t>‹#›</a:t>
            </a:fld>
            <a:endParaRPr lang="nb-NO"/>
          </a:p>
        </p:txBody>
      </p:sp>
    </p:spTree>
    <p:extLst>
      <p:ext uri="{BB962C8B-B14F-4D97-AF65-F5344CB8AC3E}">
        <p14:creationId xmlns:p14="http://schemas.microsoft.com/office/powerpoint/2010/main" val="2945384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C144A5-7BAE-4FAD-8885-29CAAAAB6A2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2EB3A8B-3C1E-4A3D-82EE-0517E00620A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BFA07D1-9685-478B-BB96-FB52270E4CEF}"/>
              </a:ext>
            </a:extLst>
          </p:cNvPr>
          <p:cNvSpPr>
            <a:spLocks noGrp="1"/>
          </p:cNvSpPr>
          <p:nvPr>
            <p:ph type="dt" sz="half" idx="10"/>
          </p:nvPr>
        </p:nvSpPr>
        <p:spPr/>
        <p:txBody>
          <a:bodyPr/>
          <a:lstStyle/>
          <a:p>
            <a:fld id="{DEC742B1-2FE4-4294-A064-394559565CD7}" type="datetimeFigureOut">
              <a:rPr lang="nb-NO" smtClean="0"/>
              <a:t>26.01.2022</a:t>
            </a:fld>
            <a:endParaRPr lang="nb-NO"/>
          </a:p>
        </p:txBody>
      </p:sp>
      <p:sp>
        <p:nvSpPr>
          <p:cNvPr id="5" name="Plassholder for bunntekst 4">
            <a:extLst>
              <a:ext uri="{FF2B5EF4-FFF2-40B4-BE49-F238E27FC236}">
                <a16:creationId xmlns:a16="http://schemas.microsoft.com/office/drawing/2014/main" id="{35625DFE-06E8-446C-9912-4E98935277D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7D101F-B559-4582-9D49-65B9C0B308C2}"/>
              </a:ext>
            </a:extLst>
          </p:cNvPr>
          <p:cNvSpPr>
            <a:spLocks noGrp="1"/>
          </p:cNvSpPr>
          <p:nvPr>
            <p:ph type="sldNum" sz="quarter" idx="12"/>
          </p:nvPr>
        </p:nvSpPr>
        <p:spPr/>
        <p:txBody>
          <a:bodyPr/>
          <a:lstStyle/>
          <a:p>
            <a:fld id="{B0665394-4CAA-4035-9DDD-D826501450A6}" type="slidenum">
              <a:rPr lang="nb-NO" smtClean="0"/>
              <a:t>‹#›</a:t>
            </a:fld>
            <a:endParaRPr lang="nb-NO"/>
          </a:p>
        </p:txBody>
      </p:sp>
    </p:spTree>
    <p:extLst>
      <p:ext uri="{BB962C8B-B14F-4D97-AF65-F5344CB8AC3E}">
        <p14:creationId xmlns:p14="http://schemas.microsoft.com/office/powerpoint/2010/main" val="3343304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3B04B2-D687-4F1B-9F3B-AC47F19FBC8D}"/>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BB0CBB4C-E6E8-4A22-8EF9-B2D5F71D6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D5052D2-5E6B-4F92-B569-25A1A2E8AEE8}"/>
              </a:ext>
            </a:extLst>
          </p:cNvPr>
          <p:cNvSpPr>
            <a:spLocks noGrp="1"/>
          </p:cNvSpPr>
          <p:nvPr>
            <p:ph type="dt" sz="half" idx="10"/>
          </p:nvPr>
        </p:nvSpPr>
        <p:spPr/>
        <p:txBody>
          <a:bodyPr/>
          <a:lstStyle/>
          <a:p>
            <a:fld id="{DEC742B1-2FE4-4294-A064-394559565CD7}" type="datetimeFigureOut">
              <a:rPr lang="nb-NO" smtClean="0"/>
              <a:t>26.01.2022</a:t>
            </a:fld>
            <a:endParaRPr lang="nb-NO"/>
          </a:p>
        </p:txBody>
      </p:sp>
      <p:sp>
        <p:nvSpPr>
          <p:cNvPr id="5" name="Plassholder for bunntekst 4">
            <a:extLst>
              <a:ext uri="{FF2B5EF4-FFF2-40B4-BE49-F238E27FC236}">
                <a16:creationId xmlns:a16="http://schemas.microsoft.com/office/drawing/2014/main" id="{FA4A9B7E-9857-42D1-8821-795137142F0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C9AC715-3E0E-4B6C-9BFF-CD030C67BEF8}"/>
              </a:ext>
            </a:extLst>
          </p:cNvPr>
          <p:cNvSpPr>
            <a:spLocks noGrp="1"/>
          </p:cNvSpPr>
          <p:nvPr>
            <p:ph type="sldNum" sz="quarter" idx="12"/>
          </p:nvPr>
        </p:nvSpPr>
        <p:spPr/>
        <p:txBody>
          <a:bodyPr/>
          <a:lstStyle/>
          <a:p>
            <a:fld id="{B0665394-4CAA-4035-9DDD-D826501450A6}" type="slidenum">
              <a:rPr lang="nb-NO" smtClean="0"/>
              <a:t>‹#›</a:t>
            </a:fld>
            <a:endParaRPr lang="nb-NO"/>
          </a:p>
        </p:txBody>
      </p:sp>
    </p:spTree>
    <p:extLst>
      <p:ext uri="{BB962C8B-B14F-4D97-AF65-F5344CB8AC3E}">
        <p14:creationId xmlns:p14="http://schemas.microsoft.com/office/powerpoint/2010/main" val="417689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70A80E-7CE1-4CE5-8DF3-B168515360E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AD031DA-68F4-43C7-B3DA-9F8FF9194CBF}"/>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27C4C764-CE72-4499-985E-02DD4BA1804B}"/>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12FB20A7-9521-4260-83FD-EE2D083A6166}"/>
              </a:ext>
            </a:extLst>
          </p:cNvPr>
          <p:cNvSpPr>
            <a:spLocks noGrp="1"/>
          </p:cNvSpPr>
          <p:nvPr>
            <p:ph type="dt" sz="half" idx="10"/>
          </p:nvPr>
        </p:nvSpPr>
        <p:spPr/>
        <p:txBody>
          <a:bodyPr/>
          <a:lstStyle/>
          <a:p>
            <a:fld id="{DEC742B1-2FE4-4294-A064-394559565CD7}" type="datetimeFigureOut">
              <a:rPr lang="nb-NO" smtClean="0"/>
              <a:t>26.01.2022</a:t>
            </a:fld>
            <a:endParaRPr lang="nb-NO"/>
          </a:p>
        </p:txBody>
      </p:sp>
      <p:sp>
        <p:nvSpPr>
          <p:cNvPr id="6" name="Plassholder for bunntekst 5">
            <a:extLst>
              <a:ext uri="{FF2B5EF4-FFF2-40B4-BE49-F238E27FC236}">
                <a16:creationId xmlns:a16="http://schemas.microsoft.com/office/drawing/2014/main" id="{0EB70E5B-C172-41D6-B7A5-7AF2B0A626A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5F0194B-A2C8-4CF5-88AD-7094EDE26AEF}"/>
              </a:ext>
            </a:extLst>
          </p:cNvPr>
          <p:cNvSpPr>
            <a:spLocks noGrp="1"/>
          </p:cNvSpPr>
          <p:nvPr>
            <p:ph type="sldNum" sz="quarter" idx="12"/>
          </p:nvPr>
        </p:nvSpPr>
        <p:spPr/>
        <p:txBody>
          <a:bodyPr/>
          <a:lstStyle/>
          <a:p>
            <a:fld id="{B0665394-4CAA-4035-9DDD-D826501450A6}" type="slidenum">
              <a:rPr lang="nb-NO" smtClean="0"/>
              <a:t>‹#›</a:t>
            </a:fld>
            <a:endParaRPr lang="nb-NO"/>
          </a:p>
        </p:txBody>
      </p:sp>
    </p:spTree>
    <p:extLst>
      <p:ext uri="{BB962C8B-B14F-4D97-AF65-F5344CB8AC3E}">
        <p14:creationId xmlns:p14="http://schemas.microsoft.com/office/powerpoint/2010/main" val="759256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B1A969-2C28-475A-BC81-227FB7A93BCA}"/>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0746556-22EE-4484-A3E2-04AB56FDAA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00959495-6F23-4160-9BDC-90E666864F9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A535DB4-513E-4EC7-8A13-5868476C3C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016D13B-1D59-4A48-B600-F19432BA29D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02FD05E-32CB-4ECD-9E00-FD81E3E063F1}"/>
              </a:ext>
            </a:extLst>
          </p:cNvPr>
          <p:cNvSpPr>
            <a:spLocks noGrp="1"/>
          </p:cNvSpPr>
          <p:nvPr>
            <p:ph type="dt" sz="half" idx="10"/>
          </p:nvPr>
        </p:nvSpPr>
        <p:spPr/>
        <p:txBody>
          <a:bodyPr/>
          <a:lstStyle/>
          <a:p>
            <a:fld id="{DEC742B1-2FE4-4294-A064-394559565CD7}" type="datetimeFigureOut">
              <a:rPr lang="nb-NO" smtClean="0"/>
              <a:t>26.01.2022</a:t>
            </a:fld>
            <a:endParaRPr lang="nb-NO"/>
          </a:p>
        </p:txBody>
      </p:sp>
      <p:sp>
        <p:nvSpPr>
          <p:cNvPr id="8" name="Plassholder for bunntekst 7">
            <a:extLst>
              <a:ext uri="{FF2B5EF4-FFF2-40B4-BE49-F238E27FC236}">
                <a16:creationId xmlns:a16="http://schemas.microsoft.com/office/drawing/2014/main" id="{D425DB9E-B3A4-48E7-8BB1-3B2C17341981}"/>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CCD6464-69D1-4951-9981-81649B970DFF}"/>
              </a:ext>
            </a:extLst>
          </p:cNvPr>
          <p:cNvSpPr>
            <a:spLocks noGrp="1"/>
          </p:cNvSpPr>
          <p:nvPr>
            <p:ph type="sldNum" sz="quarter" idx="12"/>
          </p:nvPr>
        </p:nvSpPr>
        <p:spPr/>
        <p:txBody>
          <a:bodyPr/>
          <a:lstStyle/>
          <a:p>
            <a:fld id="{B0665394-4CAA-4035-9DDD-D826501450A6}" type="slidenum">
              <a:rPr lang="nb-NO" smtClean="0"/>
              <a:t>‹#›</a:t>
            </a:fld>
            <a:endParaRPr lang="nb-NO"/>
          </a:p>
        </p:txBody>
      </p:sp>
    </p:spTree>
    <p:extLst>
      <p:ext uri="{BB962C8B-B14F-4D97-AF65-F5344CB8AC3E}">
        <p14:creationId xmlns:p14="http://schemas.microsoft.com/office/powerpoint/2010/main" val="2715761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A7FD7F-DB4F-4AB6-8A41-51C3783CC345}"/>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68FA840F-400A-4F9F-A930-C07138875765}"/>
              </a:ext>
            </a:extLst>
          </p:cNvPr>
          <p:cNvSpPr>
            <a:spLocks noGrp="1"/>
          </p:cNvSpPr>
          <p:nvPr>
            <p:ph type="dt" sz="half" idx="10"/>
          </p:nvPr>
        </p:nvSpPr>
        <p:spPr/>
        <p:txBody>
          <a:bodyPr/>
          <a:lstStyle/>
          <a:p>
            <a:fld id="{DEC742B1-2FE4-4294-A064-394559565CD7}" type="datetimeFigureOut">
              <a:rPr lang="nb-NO" smtClean="0"/>
              <a:t>26.01.2022</a:t>
            </a:fld>
            <a:endParaRPr lang="nb-NO"/>
          </a:p>
        </p:txBody>
      </p:sp>
      <p:sp>
        <p:nvSpPr>
          <p:cNvPr id="4" name="Plassholder for bunntekst 3">
            <a:extLst>
              <a:ext uri="{FF2B5EF4-FFF2-40B4-BE49-F238E27FC236}">
                <a16:creationId xmlns:a16="http://schemas.microsoft.com/office/drawing/2014/main" id="{13515175-C47B-463B-B219-A41F5B20DBB3}"/>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B034060-6761-44D4-8543-C0016A2D5BDC}"/>
              </a:ext>
            </a:extLst>
          </p:cNvPr>
          <p:cNvSpPr>
            <a:spLocks noGrp="1"/>
          </p:cNvSpPr>
          <p:nvPr>
            <p:ph type="sldNum" sz="quarter" idx="12"/>
          </p:nvPr>
        </p:nvSpPr>
        <p:spPr/>
        <p:txBody>
          <a:bodyPr/>
          <a:lstStyle/>
          <a:p>
            <a:fld id="{B0665394-4CAA-4035-9DDD-D826501450A6}" type="slidenum">
              <a:rPr lang="nb-NO" smtClean="0"/>
              <a:t>‹#›</a:t>
            </a:fld>
            <a:endParaRPr lang="nb-NO"/>
          </a:p>
        </p:txBody>
      </p:sp>
    </p:spTree>
    <p:extLst>
      <p:ext uri="{BB962C8B-B14F-4D97-AF65-F5344CB8AC3E}">
        <p14:creationId xmlns:p14="http://schemas.microsoft.com/office/powerpoint/2010/main" val="964872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C7C7C98-AA5B-4D23-B4DD-82D4CA3DB409}"/>
              </a:ext>
            </a:extLst>
          </p:cNvPr>
          <p:cNvSpPr>
            <a:spLocks noGrp="1"/>
          </p:cNvSpPr>
          <p:nvPr>
            <p:ph type="dt" sz="half" idx="10"/>
          </p:nvPr>
        </p:nvSpPr>
        <p:spPr/>
        <p:txBody>
          <a:bodyPr/>
          <a:lstStyle/>
          <a:p>
            <a:fld id="{DEC742B1-2FE4-4294-A064-394559565CD7}" type="datetimeFigureOut">
              <a:rPr lang="nb-NO" smtClean="0"/>
              <a:t>26.01.2022</a:t>
            </a:fld>
            <a:endParaRPr lang="nb-NO"/>
          </a:p>
        </p:txBody>
      </p:sp>
      <p:sp>
        <p:nvSpPr>
          <p:cNvPr id="3" name="Plassholder for bunntekst 2">
            <a:extLst>
              <a:ext uri="{FF2B5EF4-FFF2-40B4-BE49-F238E27FC236}">
                <a16:creationId xmlns:a16="http://schemas.microsoft.com/office/drawing/2014/main" id="{BA475D71-8C0E-4AF0-9B2A-692102851768}"/>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E3CCBD8-6170-4396-8ADF-C81609C8755A}"/>
              </a:ext>
            </a:extLst>
          </p:cNvPr>
          <p:cNvSpPr>
            <a:spLocks noGrp="1"/>
          </p:cNvSpPr>
          <p:nvPr>
            <p:ph type="sldNum" sz="quarter" idx="12"/>
          </p:nvPr>
        </p:nvSpPr>
        <p:spPr/>
        <p:txBody>
          <a:bodyPr/>
          <a:lstStyle/>
          <a:p>
            <a:fld id="{B0665394-4CAA-4035-9DDD-D826501450A6}" type="slidenum">
              <a:rPr lang="nb-NO" smtClean="0"/>
              <a:t>‹#›</a:t>
            </a:fld>
            <a:endParaRPr lang="nb-NO"/>
          </a:p>
        </p:txBody>
      </p:sp>
    </p:spTree>
    <p:extLst>
      <p:ext uri="{BB962C8B-B14F-4D97-AF65-F5344CB8AC3E}">
        <p14:creationId xmlns:p14="http://schemas.microsoft.com/office/powerpoint/2010/main" val="371000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18281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1F0AA8-225F-4BF0-865F-C2AD9E034E8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5A8B8B3-ED28-4D00-BB70-A6B4694DD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9524EC05-F0BE-4FAF-9F95-F61D67FC7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0EABF5B-981C-4A6F-818D-6115A241DC6E}"/>
              </a:ext>
            </a:extLst>
          </p:cNvPr>
          <p:cNvSpPr>
            <a:spLocks noGrp="1"/>
          </p:cNvSpPr>
          <p:nvPr>
            <p:ph type="dt" sz="half" idx="10"/>
          </p:nvPr>
        </p:nvSpPr>
        <p:spPr/>
        <p:txBody>
          <a:bodyPr/>
          <a:lstStyle/>
          <a:p>
            <a:fld id="{DEC742B1-2FE4-4294-A064-394559565CD7}" type="datetimeFigureOut">
              <a:rPr lang="nb-NO" smtClean="0"/>
              <a:t>26.01.2022</a:t>
            </a:fld>
            <a:endParaRPr lang="nb-NO"/>
          </a:p>
        </p:txBody>
      </p:sp>
      <p:sp>
        <p:nvSpPr>
          <p:cNvPr id="6" name="Plassholder for bunntekst 5">
            <a:extLst>
              <a:ext uri="{FF2B5EF4-FFF2-40B4-BE49-F238E27FC236}">
                <a16:creationId xmlns:a16="http://schemas.microsoft.com/office/drawing/2014/main" id="{6D79452A-AE72-40A2-BE5A-55038EAAA03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C3CB66E-4507-4D3E-A78C-59C775F6C2EC}"/>
              </a:ext>
            </a:extLst>
          </p:cNvPr>
          <p:cNvSpPr>
            <a:spLocks noGrp="1"/>
          </p:cNvSpPr>
          <p:nvPr>
            <p:ph type="sldNum" sz="quarter" idx="12"/>
          </p:nvPr>
        </p:nvSpPr>
        <p:spPr/>
        <p:txBody>
          <a:bodyPr/>
          <a:lstStyle/>
          <a:p>
            <a:fld id="{B0665394-4CAA-4035-9DDD-D826501450A6}" type="slidenum">
              <a:rPr lang="nb-NO" smtClean="0"/>
              <a:t>‹#›</a:t>
            </a:fld>
            <a:endParaRPr lang="nb-NO"/>
          </a:p>
        </p:txBody>
      </p:sp>
    </p:spTree>
    <p:extLst>
      <p:ext uri="{BB962C8B-B14F-4D97-AF65-F5344CB8AC3E}">
        <p14:creationId xmlns:p14="http://schemas.microsoft.com/office/powerpoint/2010/main" val="2684554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ACC43B-6A46-4DFD-887F-9DC0E38FBF8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4402C34-A7CE-4CC2-8E2E-E2BD3EE14E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882EE62-B7A5-440E-84A3-8DE2C8AFC5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999E019-BA35-4F02-BC02-876C6F6727C6}"/>
              </a:ext>
            </a:extLst>
          </p:cNvPr>
          <p:cNvSpPr>
            <a:spLocks noGrp="1"/>
          </p:cNvSpPr>
          <p:nvPr>
            <p:ph type="dt" sz="half" idx="10"/>
          </p:nvPr>
        </p:nvSpPr>
        <p:spPr/>
        <p:txBody>
          <a:bodyPr/>
          <a:lstStyle/>
          <a:p>
            <a:fld id="{DEC742B1-2FE4-4294-A064-394559565CD7}" type="datetimeFigureOut">
              <a:rPr lang="nb-NO" smtClean="0"/>
              <a:t>26.01.2022</a:t>
            </a:fld>
            <a:endParaRPr lang="nb-NO"/>
          </a:p>
        </p:txBody>
      </p:sp>
      <p:sp>
        <p:nvSpPr>
          <p:cNvPr id="6" name="Plassholder for bunntekst 5">
            <a:extLst>
              <a:ext uri="{FF2B5EF4-FFF2-40B4-BE49-F238E27FC236}">
                <a16:creationId xmlns:a16="http://schemas.microsoft.com/office/drawing/2014/main" id="{E3F980F7-3165-490E-AB15-8CE88685874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92A9C3A-F2B4-40D2-BCD5-05E6278352E0}"/>
              </a:ext>
            </a:extLst>
          </p:cNvPr>
          <p:cNvSpPr>
            <a:spLocks noGrp="1"/>
          </p:cNvSpPr>
          <p:nvPr>
            <p:ph type="sldNum" sz="quarter" idx="12"/>
          </p:nvPr>
        </p:nvSpPr>
        <p:spPr/>
        <p:txBody>
          <a:bodyPr/>
          <a:lstStyle/>
          <a:p>
            <a:fld id="{B0665394-4CAA-4035-9DDD-D826501450A6}" type="slidenum">
              <a:rPr lang="nb-NO" smtClean="0"/>
              <a:t>‹#›</a:t>
            </a:fld>
            <a:endParaRPr lang="nb-NO"/>
          </a:p>
        </p:txBody>
      </p:sp>
    </p:spTree>
    <p:extLst>
      <p:ext uri="{BB962C8B-B14F-4D97-AF65-F5344CB8AC3E}">
        <p14:creationId xmlns:p14="http://schemas.microsoft.com/office/powerpoint/2010/main" val="2288411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FBF229-FBC6-4802-A35B-C632CA9B407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22B46C8-CA3B-44F1-8E74-4A508B5338A6}"/>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1860C3E-EF0A-4DA6-ABA3-2AC965B6E1E2}"/>
              </a:ext>
            </a:extLst>
          </p:cNvPr>
          <p:cNvSpPr>
            <a:spLocks noGrp="1"/>
          </p:cNvSpPr>
          <p:nvPr>
            <p:ph type="dt" sz="half" idx="10"/>
          </p:nvPr>
        </p:nvSpPr>
        <p:spPr/>
        <p:txBody>
          <a:bodyPr/>
          <a:lstStyle/>
          <a:p>
            <a:fld id="{DEC742B1-2FE4-4294-A064-394559565CD7}" type="datetimeFigureOut">
              <a:rPr lang="nb-NO" smtClean="0"/>
              <a:t>26.01.2022</a:t>
            </a:fld>
            <a:endParaRPr lang="nb-NO"/>
          </a:p>
        </p:txBody>
      </p:sp>
      <p:sp>
        <p:nvSpPr>
          <p:cNvPr id="5" name="Plassholder for bunntekst 4">
            <a:extLst>
              <a:ext uri="{FF2B5EF4-FFF2-40B4-BE49-F238E27FC236}">
                <a16:creationId xmlns:a16="http://schemas.microsoft.com/office/drawing/2014/main" id="{C3D9202A-44BB-40C7-8A82-AE1CF8BDD14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7CCCB75-FC05-4D40-964C-F34818217BE0}"/>
              </a:ext>
            </a:extLst>
          </p:cNvPr>
          <p:cNvSpPr>
            <a:spLocks noGrp="1"/>
          </p:cNvSpPr>
          <p:nvPr>
            <p:ph type="sldNum" sz="quarter" idx="12"/>
          </p:nvPr>
        </p:nvSpPr>
        <p:spPr/>
        <p:txBody>
          <a:bodyPr/>
          <a:lstStyle/>
          <a:p>
            <a:fld id="{B0665394-4CAA-4035-9DDD-D826501450A6}" type="slidenum">
              <a:rPr lang="nb-NO" smtClean="0"/>
              <a:t>‹#›</a:t>
            </a:fld>
            <a:endParaRPr lang="nb-NO"/>
          </a:p>
        </p:txBody>
      </p:sp>
    </p:spTree>
    <p:extLst>
      <p:ext uri="{BB962C8B-B14F-4D97-AF65-F5344CB8AC3E}">
        <p14:creationId xmlns:p14="http://schemas.microsoft.com/office/powerpoint/2010/main" val="974667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24C81A7-42FC-4936-A858-5EEE3399895D}"/>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FCC2EC2-87A8-4C4D-B53A-816B5E63CD4E}"/>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274C26A-4EDE-4C56-817B-F6A52A8152BB}"/>
              </a:ext>
            </a:extLst>
          </p:cNvPr>
          <p:cNvSpPr>
            <a:spLocks noGrp="1"/>
          </p:cNvSpPr>
          <p:nvPr>
            <p:ph type="dt" sz="half" idx="10"/>
          </p:nvPr>
        </p:nvSpPr>
        <p:spPr/>
        <p:txBody>
          <a:bodyPr/>
          <a:lstStyle/>
          <a:p>
            <a:fld id="{DEC742B1-2FE4-4294-A064-394559565CD7}" type="datetimeFigureOut">
              <a:rPr lang="nb-NO" smtClean="0"/>
              <a:t>26.01.2022</a:t>
            </a:fld>
            <a:endParaRPr lang="nb-NO"/>
          </a:p>
        </p:txBody>
      </p:sp>
      <p:sp>
        <p:nvSpPr>
          <p:cNvPr id="5" name="Plassholder for bunntekst 4">
            <a:extLst>
              <a:ext uri="{FF2B5EF4-FFF2-40B4-BE49-F238E27FC236}">
                <a16:creationId xmlns:a16="http://schemas.microsoft.com/office/drawing/2014/main" id="{7F84BA9F-AC13-4C66-B025-CBB50E2DA3C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4B0DC42-8836-4475-AD33-425CDB3CB68A}"/>
              </a:ext>
            </a:extLst>
          </p:cNvPr>
          <p:cNvSpPr>
            <a:spLocks noGrp="1"/>
          </p:cNvSpPr>
          <p:nvPr>
            <p:ph type="sldNum" sz="quarter" idx="12"/>
          </p:nvPr>
        </p:nvSpPr>
        <p:spPr/>
        <p:txBody>
          <a:bodyPr/>
          <a:lstStyle/>
          <a:p>
            <a:fld id="{B0665394-4CAA-4035-9DDD-D826501450A6}" type="slidenum">
              <a:rPr lang="nb-NO" smtClean="0"/>
              <a:t>‹#›</a:t>
            </a:fld>
            <a:endParaRPr lang="nb-NO"/>
          </a:p>
        </p:txBody>
      </p:sp>
    </p:spTree>
    <p:extLst>
      <p:ext uri="{BB962C8B-B14F-4D97-AF65-F5344CB8AC3E}">
        <p14:creationId xmlns:p14="http://schemas.microsoft.com/office/powerpoint/2010/main" val="1283626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7_Tittellysbilde lys blå">
    <p:bg>
      <p:bgPr>
        <a:solidFill>
          <a:schemeClr val="accent6">
            <a:alpha val="50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0A1A900-E325-6F4A-B580-D2BAB33B8FCD}"/>
              </a:ext>
            </a:extLst>
          </p:cNvPr>
          <p:cNvPicPr>
            <a:picLocks noChangeAspect="1"/>
          </p:cNvPicPr>
          <p:nvPr userDrawn="1"/>
        </p:nvPicPr>
        <p:blipFill>
          <a:blip r:embed="rId2"/>
          <a:srcRect/>
          <a:stretch/>
        </p:blipFill>
        <p:spPr>
          <a:xfrm rot="2700000">
            <a:off x="9269798" y="4725229"/>
            <a:ext cx="6118829" cy="5920956"/>
          </a:xfrm>
          <a:prstGeom prst="rect">
            <a:avLst/>
          </a:prstGeom>
        </p:spPr>
      </p:pic>
      <p:pic>
        <p:nvPicPr>
          <p:cNvPr id="18" name="Bilde 17">
            <a:extLst>
              <a:ext uri="{FF2B5EF4-FFF2-40B4-BE49-F238E27FC236}">
                <a16:creationId xmlns:a16="http://schemas.microsoft.com/office/drawing/2014/main" id="{D2629F05-19F5-A441-A999-AF9576B716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262" y="5978945"/>
            <a:ext cx="1232200" cy="623348"/>
          </a:xfrm>
          <a:prstGeom prst="rect">
            <a:avLst/>
          </a:prstGeom>
        </p:spPr>
      </p:pic>
      <p:sp>
        <p:nvSpPr>
          <p:cNvPr id="12" name="Tittel 1">
            <a:extLst>
              <a:ext uri="{FF2B5EF4-FFF2-40B4-BE49-F238E27FC236}">
                <a16:creationId xmlns:a16="http://schemas.microsoft.com/office/drawing/2014/main" id="{9F0D30A7-4A88-594F-B5B7-7DCAD91CE0CF}"/>
              </a:ext>
            </a:extLst>
          </p:cNvPr>
          <p:cNvSpPr>
            <a:spLocks noGrp="1"/>
          </p:cNvSpPr>
          <p:nvPr>
            <p:ph type="ctrTitle"/>
          </p:nvPr>
        </p:nvSpPr>
        <p:spPr>
          <a:xfrm>
            <a:off x="1246872" y="2364022"/>
            <a:ext cx="7707942" cy="535531"/>
          </a:xfrm>
        </p:spPr>
        <p:txBody>
          <a:bodyPr anchor="t" anchorCtr="0">
            <a:spAutoFit/>
          </a:bodyPr>
          <a:lstStyle>
            <a:lvl1pPr algn="l">
              <a:defRPr sz="3200">
                <a:solidFill>
                  <a:srgbClr val="000000"/>
                </a:solidFill>
              </a:defRPr>
            </a:lvl1pPr>
          </a:lstStyle>
          <a:p>
            <a:r>
              <a:rPr lang="nb-NO"/>
              <a:t>Klikk for å redigere tittelstil</a:t>
            </a:r>
          </a:p>
        </p:txBody>
      </p:sp>
      <p:sp>
        <p:nvSpPr>
          <p:cNvPr id="13" name="Undertittel 2">
            <a:extLst>
              <a:ext uri="{FF2B5EF4-FFF2-40B4-BE49-F238E27FC236}">
                <a16:creationId xmlns:a16="http://schemas.microsoft.com/office/drawing/2014/main" id="{2731FF34-9DF6-3841-B5D6-40CFA5C6D436}"/>
              </a:ext>
            </a:extLst>
          </p:cNvPr>
          <p:cNvSpPr>
            <a:spLocks noGrp="1"/>
          </p:cNvSpPr>
          <p:nvPr>
            <p:ph type="subTitle" idx="1"/>
          </p:nvPr>
        </p:nvSpPr>
        <p:spPr>
          <a:xfrm>
            <a:off x="1246872" y="3549176"/>
            <a:ext cx="7747356" cy="1655762"/>
          </a:xfrm>
        </p:spPr>
        <p:txBody>
          <a:bodyPr>
            <a:normAutofit/>
          </a:bodyPr>
          <a:lstStyle>
            <a:lvl1pPr marL="0" indent="0" algn="l">
              <a:buNone/>
              <a:defRPr sz="1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5" name="Plassholder for tekst 8">
            <a:extLst>
              <a:ext uri="{FF2B5EF4-FFF2-40B4-BE49-F238E27FC236}">
                <a16:creationId xmlns:a16="http://schemas.microsoft.com/office/drawing/2014/main" id="{D3E62C32-4EE7-8247-A622-767FCFB50AA8}"/>
              </a:ext>
            </a:extLst>
          </p:cNvPr>
          <p:cNvSpPr>
            <a:spLocks noGrp="1"/>
          </p:cNvSpPr>
          <p:nvPr>
            <p:ph type="body" sz="quarter" idx="13"/>
          </p:nvPr>
        </p:nvSpPr>
        <p:spPr>
          <a:xfrm>
            <a:off x="1246872" y="1958312"/>
            <a:ext cx="7715825" cy="384793"/>
          </a:xfrm>
        </p:spPr>
        <p:txBody>
          <a:bodyPr>
            <a:normAutofit/>
          </a:bodyPr>
          <a:lstStyle>
            <a:lvl1pPr marL="0" indent="0">
              <a:buNone/>
              <a:defRPr sz="18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214111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3577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32557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2897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2430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344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0558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32944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2216367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A25E11D-62D0-4DA8-8FAA-175EE460A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B8CD9B8B-AC7F-4A1E-9289-3D83CEBE1C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82EC12A-E539-4C34-B705-9178B9E98F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742B1-2FE4-4294-A064-394559565CD7}" type="datetimeFigureOut">
              <a:rPr lang="nb-NO" smtClean="0"/>
              <a:t>26.01.2022</a:t>
            </a:fld>
            <a:endParaRPr lang="nb-NO"/>
          </a:p>
        </p:txBody>
      </p:sp>
      <p:sp>
        <p:nvSpPr>
          <p:cNvPr id="5" name="Plassholder for bunntekst 4">
            <a:extLst>
              <a:ext uri="{FF2B5EF4-FFF2-40B4-BE49-F238E27FC236}">
                <a16:creationId xmlns:a16="http://schemas.microsoft.com/office/drawing/2014/main" id="{29C55E42-B6D7-4C86-A021-C6A708CDB5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65D217F9-D171-447D-A21F-43D11C469A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65394-4CAA-4035-9DDD-D826501450A6}" type="slidenum">
              <a:rPr lang="nb-NO" smtClean="0"/>
              <a:t>‹#›</a:t>
            </a:fld>
            <a:endParaRPr lang="nb-NO"/>
          </a:p>
        </p:txBody>
      </p:sp>
    </p:spTree>
    <p:extLst>
      <p:ext uri="{BB962C8B-B14F-4D97-AF65-F5344CB8AC3E}">
        <p14:creationId xmlns:p14="http://schemas.microsoft.com/office/powerpoint/2010/main" val="1451767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no/url?sa=i&amp;rct=j&amp;q=&amp;esrc=s&amp;source=images&amp;cd=&amp;cad=rja&amp;uact=8&amp;ved=2ahUKEwjszvPHtc3iAhWKE5oKHR3vB90QjRx6BAgBEAQ&amp;url=%2Furl%3Fsa%3Di%26rct%3Dj%26q%3D%26esrc%3Ds%26source%3Dimages%26cd%3D%26ved%3D%26url%3Dhttps%253A%252F%252Fwww.10faktor.no%252Fsites%252F10faktor.no%252Ffiles%252Fveiledninger%252FFoiler%252520til%252520nettsiden%25252010-FAKTOR_siste.pdf%26psig%3DAOvVaw3trkQl_H8YWud7ytTBVfDp%26ust%3D1559654169602917&amp;psig=AOvVaw3trkQl_H8YWud7ytTBVfDp&amp;ust=1559654169602917"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11.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4.sv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10faktor.no/beskrivelse-av-de-10-faktoren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stavangerkommune.sharepoint.com/sites/Rutiner/SitePages/10-faktor-medarbeiderunders%C3%B8kelse.aspx"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stavangerkommune.sharepoint.com/sites/Rutiner/SitePages/Oppf%C3%B8lging-av-10-faktor--Metoder-og-verkt%C3%B8y.aspx"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hyperlink" Target="https://stavangerkommune.sharepoint.com/sites/konomiogorganisasjon/SitePages/Teamorganisering.aspx" TargetMode="External"/><Relationship Id="rId4" Type="http://schemas.openxmlformats.org/officeDocument/2006/relationships/image" Target="../media/image38.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tavangerkommune.sharepoint.com/:p:/r/sites/konomiogorganisasjon/_layouts/15/Doc.aspx?sourcedoc=%7B34A26AEC-0DE8-44F1-BDE6-5039C0F55304%7D&amp;file=10-faktor%20-%20M%C3%B8teagenda%20(eksempel).pptx&amp;action=edit&amp;mobileredirect=true"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2CD188-9F75-473C-9E0B-5B042E50A50A}"/>
              </a:ext>
            </a:extLst>
          </p:cNvPr>
          <p:cNvSpPr>
            <a:spLocks noGrp="1"/>
          </p:cNvSpPr>
          <p:nvPr>
            <p:ph type="ctrTitle"/>
          </p:nvPr>
        </p:nvSpPr>
        <p:spPr>
          <a:xfrm>
            <a:off x="1044081" y="4079395"/>
            <a:ext cx="8824665" cy="1200329"/>
          </a:xfrm>
        </p:spPr>
        <p:txBody>
          <a:bodyPr/>
          <a:lstStyle/>
          <a:p>
            <a:r>
              <a:rPr lang="en-US" sz="4000" b="1" err="1"/>
              <a:t>Oppfølging</a:t>
            </a:r>
            <a:r>
              <a:rPr lang="en-US" sz="4000" b="1"/>
              <a:t> av </a:t>
            </a:r>
            <a:br>
              <a:rPr lang="en-US" sz="4000" b="1"/>
            </a:br>
            <a:r>
              <a:rPr lang="en-US" sz="4000" b="1" err="1"/>
              <a:t>medarbeiderundersøkelsen</a:t>
            </a:r>
            <a:r>
              <a:rPr lang="en-US" b="1"/>
              <a:t> </a:t>
            </a:r>
            <a:r>
              <a:rPr lang="en-US" sz="4000" b="1"/>
              <a:t>10-faktor</a:t>
            </a:r>
            <a:r>
              <a:rPr lang="en-US" b="1"/>
              <a:t> </a:t>
            </a:r>
            <a:endParaRPr lang="nb-NO" b="1"/>
          </a:p>
        </p:txBody>
      </p:sp>
      <p:sp>
        <p:nvSpPr>
          <p:cNvPr id="4" name="Plassholder for tekst 3">
            <a:extLst>
              <a:ext uri="{FF2B5EF4-FFF2-40B4-BE49-F238E27FC236}">
                <a16:creationId xmlns:a16="http://schemas.microsoft.com/office/drawing/2014/main" id="{66ED388F-5A6B-4005-A946-284EDDAA3590}"/>
              </a:ext>
            </a:extLst>
          </p:cNvPr>
          <p:cNvSpPr>
            <a:spLocks noGrp="1"/>
          </p:cNvSpPr>
          <p:nvPr>
            <p:ph type="body" sz="quarter" idx="13"/>
          </p:nvPr>
        </p:nvSpPr>
        <p:spPr>
          <a:xfrm>
            <a:off x="1148254" y="5379429"/>
            <a:ext cx="7715825" cy="384793"/>
          </a:xfrm>
        </p:spPr>
        <p:txBody>
          <a:bodyPr vert="horz" lIns="91440" tIns="45720" rIns="91440" bIns="45720" rtlCol="0" anchor="t">
            <a:normAutofit/>
          </a:bodyPr>
          <a:lstStyle/>
          <a:p>
            <a:r>
              <a:rPr lang="nb-NO">
                <a:cs typeface="Calibri"/>
              </a:rPr>
              <a:t>Workshop for ledere, tillitsvalgte og verneombud - 2022</a:t>
            </a:r>
          </a:p>
        </p:txBody>
      </p:sp>
      <p:pic>
        <p:nvPicPr>
          <p:cNvPr id="7" name="Picture 2" descr="Bilderesultat for oppfølging 10 faktor">
            <a:hlinkClick r:id="rId3"/>
            <a:extLst>
              <a:ext uri="{FF2B5EF4-FFF2-40B4-BE49-F238E27FC236}">
                <a16:creationId xmlns:a16="http://schemas.microsoft.com/office/drawing/2014/main" id="{A8472EEF-3918-4667-A637-ADBA3F90E1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0374" y="536633"/>
            <a:ext cx="4562074" cy="27121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867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F528D2F6-AC44-4097-8A16-8326632B7740}"/>
              </a:ext>
            </a:extLst>
          </p:cNvPr>
          <p:cNvSpPr txBox="1"/>
          <p:nvPr/>
        </p:nvSpPr>
        <p:spPr>
          <a:xfrm>
            <a:off x="780108" y="553794"/>
            <a:ext cx="10891935" cy="892552"/>
          </a:xfrm>
          <a:prstGeom prst="rect">
            <a:avLst/>
          </a:prstGeom>
          <a:noFill/>
        </p:spPr>
        <p:txBody>
          <a:bodyPr wrap="square" rtlCol="0">
            <a:spAutoFit/>
          </a:bodyPr>
          <a:lstStyle/>
          <a:p>
            <a:r>
              <a:rPr lang="nb-NO">
                <a:solidFill>
                  <a:srgbClr val="000000"/>
                </a:solidFill>
              </a:rPr>
              <a:t>Oppfølgingsarbeidet i praksis:</a:t>
            </a:r>
          </a:p>
          <a:p>
            <a:r>
              <a:rPr lang="nb-NO" sz="3200" b="1">
                <a:solidFill>
                  <a:srgbClr val="000000"/>
                </a:solidFill>
                <a:ea typeface="+mj-ea"/>
                <a:cs typeface="Calibri Light"/>
              </a:rPr>
              <a:t>Trinn 1: Presentere resultat og velge faktorer</a:t>
            </a:r>
          </a:p>
        </p:txBody>
      </p:sp>
      <p:sp>
        <p:nvSpPr>
          <p:cNvPr id="7" name="TekstSylinder 6">
            <a:extLst>
              <a:ext uri="{FF2B5EF4-FFF2-40B4-BE49-F238E27FC236}">
                <a16:creationId xmlns:a16="http://schemas.microsoft.com/office/drawing/2014/main" id="{490C0529-E9F2-4F65-935E-B996CCAC60C6}"/>
              </a:ext>
            </a:extLst>
          </p:cNvPr>
          <p:cNvSpPr txBox="1"/>
          <p:nvPr/>
        </p:nvSpPr>
        <p:spPr>
          <a:xfrm>
            <a:off x="385661" y="1714046"/>
            <a:ext cx="10148047" cy="2539157"/>
          </a:xfrm>
          <a:prstGeom prst="rect">
            <a:avLst/>
          </a:prstGeom>
          <a:noFill/>
        </p:spPr>
        <p:txBody>
          <a:bodyPr wrap="square" lIns="91440" tIns="45720" rIns="91440" bIns="45720" anchor="t">
            <a:spAutoFit/>
          </a:bodyPr>
          <a:lstStyle/>
          <a:p>
            <a:pPr lvl="1"/>
            <a:r>
              <a:rPr lang="nb-NO" b="1" i="0">
                <a:effectLst/>
              </a:rPr>
              <a:t>Hvordan </a:t>
            </a:r>
            <a:r>
              <a:rPr lang="nb-NO" b="1"/>
              <a:t>gi </a:t>
            </a:r>
            <a:r>
              <a:rPr lang="nb-NO" b="1" i="0">
                <a:effectLst/>
              </a:rPr>
              <a:t>utviklingsarbeidet en god start?</a:t>
            </a:r>
          </a:p>
          <a:p>
            <a:pPr marL="742950" lvl="1" indent="-285750">
              <a:spcBef>
                <a:spcPts val="600"/>
              </a:spcBef>
              <a:buFont typeface="Wingdings" panose="05000000000000000000" pitchFamily="2" charset="2"/>
              <a:buChar char="Ø"/>
            </a:pPr>
            <a:r>
              <a:rPr lang="nb-NO">
                <a:solidFill>
                  <a:srgbClr val="000000"/>
                </a:solidFill>
              </a:rPr>
              <a:t>Bruk god tid på å gå gjennom resultatene og forstå dem sammen. Medarbeiderne involveres allerede </a:t>
            </a:r>
            <a:r>
              <a:rPr lang="nb-NO" b="0" i="0">
                <a:solidFill>
                  <a:srgbClr val="000000"/>
                </a:solidFill>
                <a:effectLst/>
              </a:rPr>
              <a:t>i analysen/presentasjon av resultatene </a:t>
            </a:r>
            <a:r>
              <a:rPr lang="nb-NO" b="0" i="0">
                <a:solidFill>
                  <a:srgbClr val="000000"/>
                </a:solidFill>
                <a:effectLst/>
                <a:sym typeface="Wingdings" panose="05000000000000000000" pitchFamily="2" charset="2"/>
              </a:rPr>
              <a:t> </a:t>
            </a:r>
            <a:r>
              <a:rPr lang="nb-NO" b="0" i="0">
                <a:solidFill>
                  <a:srgbClr val="000000"/>
                </a:solidFill>
                <a:effectLst/>
              </a:rPr>
              <a:t>At dere blir enige om hvor skoen trykker øker sannsynligheten for at dere lykkes i oppfølgingsarbeidet</a:t>
            </a:r>
            <a:endParaRPr lang="nb-NO">
              <a:solidFill>
                <a:srgbClr val="000000"/>
              </a:solidFill>
            </a:endParaRPr>
          </a:p>
          <a:p>
            <a:pPr marL="742950" lvl="1" indent="-285750">
              <a:spcBef>
                <a:spcPts val="600"/>
              </a:spcBef>
              <a:buFont typeface="Wingdings" panose="05000000000000000000" pitchFamily="2" charset="2"/>
              <a:buChar char="Ø"/>
            </a:pPr>
            <a:r>
              <a:rPr lang="nb-NO" b="1">
                <a:solidFill>
                  <a:srgbClr val="000000"/>
                </a:solidFill>
              </a:rPr>
              <a:t>Presentere resultatet </a:t>
            </a:r>
            <a:r>
              <a:rPr lang="nb-NO">
                <a:solidFill>
                  <a:srgbClr val="000000"/>
                </a:solidFill>
              </a:rPr>
              <a:t>i felles møte eller sende ut resultatene på forhånd?</a:t>
            </a:r>
          </a:p>
          <a:p>
            <a:pPr marL="742950" lvl="1" indent="-285750">
              <a:spcBef>
                <a:spcPts val="600"/>
              </a:spcBef>
              <a:buFont typeface="Wingdings" panose="05000000000000000000" pitchFamily="2" charset="2"/>
              <a:buChar char="Ø"/>
            </a:pPr>
            <a:r>
              <a:rPr lang="nb-NO" b="1" i="0">
                <a:solidFill>
                  <a:srgbClr val="000000"/>
                </a:solidFill>
                <a:effectLst/>
              </a:rPr>
              <a:t>Velg 1-2 </a:t>
            </a:r>
            <a:r>
              <a:rPr lang="nb-NO" b="1">
                <a:solidFill>
                  <a:srgbClr val="000000"/>
                </a:solidFill>
              </a:rPr>
              <a:t>faktorer</a:t>
            </a:r>
            <a:r>
              <a:rPr lang="nb-NO" b="1" i="0">
                <a:solidFill>
                  <a:srgbClr val="000000"/>
                </a:solidFill>
                <a:effectLst/>
              </a:rPr>
              <a:t> </a:t>
            </a:r>
            <a:r>
              <a:rPr lang="nb-NO" b="0" i="0">
                <a:solidFill>
                  <a:srgbClr val="000000"/>
                </a:solidFill>
                <a:effectLst/>
              </a:rPr>
              <a:t>ut fra det dere selv mener det er viktigst å jobbe med</a:t>
            </a:r>
          </a:p>
          <a:p>
            <a:pPr marL="1200150" lvl="2" indent="-285750">
              <a:buFont typeface="Arial" panose="020B0604020202020204" pitchFamily="34" charset="0"/>
              <a:buChar char="•"/>
            </a:pPr>
            <a:r>
              <a:rPr lang="nb-NO" b="0" i="0">
                <a:solidFill>
                  <a:srgbClr val="000000"/>
                </a:solidFill>
                <a:effectLst/>
              </a:rPr>
              <a:t>Det trenger ikke å være de faktorene der dere har lavest skår</a:t>
            </a:r>
          </a:p>
          <a:p>
            <a:pPr marL="1200150" lvl="2" indent="-285750">
              <a:buFont typeface="Arial" panose="020B0604020202020204" pitchFamily="34" charset="0"/>
              <a:buChar char="•"/>
            </a:pPr>
            <a:r>
              <a:rPr lang="nb-NO" err="1">
                <a:ea typeface="+mn-lt"/>
                <a:cs typeface="+mn-lt"/>
              </a:rPr>
              <a:t>F.eks</a:t>
            </a:r>
            <a:r>
              <a:rPr lang="nb-NO">
                <a:ea typeface="+mn-lt"/>
                <a:cs typeface="+mn-lt"/>
              </a:rPr>
              <a:t> 1 dere vil forbedre og 1 dere vil bevare</a:t>
            </a:r>
            <a:endParaRPr lang="nb-NO"/>
          </a:p>
        </p:txBody>
      </p:sp>
    </p:spTree>
    <p:extLst>
      <p:ext uri="{BB962C8B-B14F-4D97-AF65-F5344CB8AC3E}">
        <p14:creationId xmlns:p14="http://schemas.microsoft.com/office/powerpoint/2010/main" val="490526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F528D2F6-AC44-4097-8A16-8326632B7740}"/>
              </a:ext>
            </a:extLst>
          </p:cNvPr>
          <p:cNvSpPr txBox="1"/>
          <p:nvPr/>
        </p:nvSpPr>
        <p:spPr>
          <a:xfrm>
            <a:off x="650032" y="543472"/>
            <a:ext cx="10891935" cy="584775"/>
          </a:xfrm>
          <a:prstGeom prst="rect">
            <a:avLst/>
          </a:prstGeom>
          <a:noFill/>
        </p:spPr>
        <p:txBody>
          <a:bodyPr wrap="square" rtlCol="0">
            <a:spAutoFit/>
          </a:bodyPr>
          <a:lstStyle/>
          <a:p>
            <a:r>
              <a:rPr lang="nb-NO" sz="3200" b="1">
                <a:solidFill>
                  <a:srgbClr val="000000"/>
                </a:solidFill>
                <a:latin typeface="+mj-lt"/>
                <a:ea typeface="+mj-ea"/>
                <a:cs typeface="Calibri Light"/>
              </a:rPr>
              <a:t>Trinn 1: Verktøy for å velge faktor - Levende kart</a:t>
            </a:r>
          </a:p>
        </p:txBody>
      </p:sp>
      <p:pic>
        <p:nvPicPr>
          <p:cNvPr id="6" name="Grafikk 5" descr="Gruppe med heldekkende fyll">
            <a:extLst>
              <a:ext uri="{FF2B5EF4-FFF2-40B4-BE49-F238E27FC236}">
                <a16:creationId xmlns:a16="http://schemas.microsoft.com/office/drawing/2014/main" id="{68555CDE-5B6C-46FC-A588-0610DFACC2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4974977"/>
            <a:ext cx="914400" cy="914400"/>
          </a:xfrm>
          <a:prstGeom prst="rect">
            <a:avLst/>
          </a:prstGeom>
        </p:spPr>
      </p:pic>
      <p:pic>
        <p:nvPicPr>
          <p:cNvPr id="9" name="Grafikk 8" descr="Gruppe med kvinner med heldekkende fyll">
            <a:extLst>
              <a:ext uri="{FF2B5EF4-FFF2-40B4-BE49-F238E27FC236}">
                <a16:creationId xmlns:a16="http://schemas.microsoft.com/office/drawing/2014/main" id="{3A10C692-9AFD-456B-A22E-5C9ECEEAC1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418" y="6074525"/>
            <a:ext cx="685269" cy="685269"/>
          </a:xfrm>
          <a:prstGeom prst="rect">
            <a:avLst/>
          </a:prstGeom>
        </p:spPr>
      </p:pic>
      <p:pic>
        <p:nvPicPr>
          <p:cNvPr id="11" name="Grafikk 10" descr="Gruppesuksess med heldekkende fyll">
            <a:extLst>
              <a:ext uri="{FF2B5EF4-FFF2-40B4-BE49-F238E27FC236}">
                <a16:creationId xmlns:a16="http://schemas.microsoft.com/office/drawing/2014/main" id="{DD1E6722-4E82-4ED0-A9DD-D4D74CF7DF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5621" y="4982018"/>
            <a:ext cx="840308" cy="840308"/>
          </a:xfrm>
          <a:prstGeom prst="rect">
            <a:avLst/>
          </a:prstGeom>
        </p:spPr>
      </p:pic>
      <p:pic>
        <p:nvPicPr>
          <p:cNvPr id="13" name="Grafikk 12" descr="Mann med heldekkende fyll">
            <a:extLst>
              <a:ext uri="{FF2B5EF4-FFF2-40B4-BE49-F238E27FC236}">
                <a16:creationId xmlns:a16="http://schemas.microsoft.com/office/drawing/2014/main" id="{CF600BC6-577A-42F9-B05B-2A34F1E00F1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4255" y="5151335"/>
            <a:ext cx="586864" cy="586864"/>
          </a:xfrm>
          <a:prstGeom prst="rect">
            <a:avLst/>
          </a:prstGeom>
        </p:spPr>
      </p:pic>
      <p:pic>
        <p:nvPicPr>
          <p:cNvPr id="17" name="Grafikk 16" descr="Universell tilgang med heldekkende fyll">
            <a:extLst>
              <a:ext uri="{FF2B5EF4-FFF2-40B4-BE49-F238E27FC236}">
                <a16:creationId xmlns:a16="http://schemas.microsoft.com/office/drawing/2014/main" id="{B32CC547-833D-46C8-81EB-D3441254117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3546" y="5598072"/>
            <a:ext cx="919535" cy="919535"/>
          </a:xfrm>
          <a:prstGeom prst="rect">
            <a:avLst/>
          </a:prstGeom>
        </p:spPr>
      </p:pic>
      <p:pic>
        <p:nvPicPr>
          <p:cNvPr id="19" name="Grafikk 18" descr="Kvinne med heldekkende fyll">
            <a:extLst>
              <a:ext uri="{FF2B5EF4-FFF2-40B4-BE49-F238E27FC236}">
                <a16:creationId xmlns:a16="http://schemas.microsoft.com/office/drawing/2014/main" id="{44C477FB-062A-4319-9957-0892524CCE2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541" y="5845394"/>
            <a:ext cx="554098" cy="554098"/>
          </a:xfrm>
          <a:prstGeom prst="rect">
            <a:avLst/>
          </a:prstGeom>
        </p:spPr>
      </p:pic>
      <p:grpSp>
        <p:nvGrpSpPr>
          <p:cNvPr id="115" name="Gruppe 114">
            <a:extLst>
              <a:ext uri="{FF2B5EF4-FFF2-40B4-BE49-F238E27FC236}">
                <a16:creationId xmlns:a16="http://schemas.microsoft.com/office/drawing/2014/main" id="{E8B54B14-3A38-4B18-A32D-FB90B681793E}"/>
              </a:ext>
            </a:extLst>
          </p:cNvPr>
          <p:cNvGrpSpPr/>
          <p:nvPr/>
        </p:nvGrpSpPr>
        <p:grpSpPr>
          <a:xfrm>
            <a:off x="734255" y="1911707"/>
            <a:ext cx="906087" cy="921665"/>
            <a:chOff x="565808" y="1911707"/>
            <a:chExt cx="906087" cy="921665"/>
          </a:xfrm>
        </p:grpSpPr>
        <p:sp>
          <p:nvSpPr>
            <p:cNvPr id="44" name="Rektangel 43">
              <a:extLst>
                <a:ext uri="{FF2B5EF4-FFF2-40B4-BE49-F238E27FC236}">
                  <a16:creationId xmlns:a16="http://schemas.microsoft.com/office/drawing/2014/main" id="{5975FA98-5820-4139-8FC4-93301F69CE8B}"/>
                </a:ext>
              </a:extLst>
            </p:cNvPr>
            <p:cNvSpPr/>
            <p:nvPr/>
          </p:nvSpPr>
          <p:spPr>
            <a:xfrm>
              <a:off x="650032" y="2248597"/>
              <a:ext cx="738930" cy="4714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46" name="Rett linje 45">
              <a:extLst>
                <a:ext uri="{FF2B5EF4-FFF2-40B4-BE49-F238E27FC236}">
                  <a16:creationId xmlns:a16="http://schemas.microsoft.com/office/drawing/2014/main" id="{1C317562-EB33-425A-93F4-192AF964BEE6}"/>
                </a:ext>
              </a:extLst>
            </p:cNvPr>
            <p:cNvCxnSpPr>
              <a:stCxn id="44" idx="2"/>
            </p:cNvCxnSpPr>
            <p:nvPr/>
          </p:nvCxnSpPr>
          <p:spPr>
            <a:xfrm>
              <a:off x="1019497" y="2720051"/>
              <a:ext cx="0" cy="11332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kstSylinder 32">
              <a:extLst>
                <a:ext uri="{FF2B5EF4-FFF2-40B4-BE49-F238E27FC236}">
                  <a16:creationId xmlns:a16="http://schemas.microsoft.com/office/drawing/2014/main" id="{4A7D7B57-0A2A-47E1-80D1-500193B34398}"/>
                </a:ext>
              </a:extLst>
            </p:cNvPr>
            <p:cNvSpPr txBox="1"/>
            <p:nvPr/>
          </p:nvSpPr>
          <p:spPr>
            <a:xfrm>
              <a:off x="565808" y="1911707"/>
              <a:ext cx="906087" cy="338554"/>
            </a:xfrm>
            <a:prstGeom prst="rect">
              <a:avLst/>
            </a:prstGeom>
            <a:noFill/>
          </p:spPr>
          <p:txBody>
            <a:bodyPr wrap="square">
              <a:spAutoFit/>
            </a:bodyPr>
            <a:lstStyle/>
            <a:p>
              <a:pPr algn="ctr"/>
              <a:r>
                <a:rPr lang="nb-NO" sz="1600">
                  <a:solidFill>
                    <a:srgbClr val="FF0000"/>
                  </a:solidFill>
                </a:rPr>
                <a:t>Faktor 1</a:t>
              </a:r>
            </a:p>
          </p:txBody>
        </p:sp>
        <p:pic>
          <p:nvPicPr>
            <p:cNvPr id="86" name="Bilde 85">
              <a:extLst>
                <a:ext uri="{FF2B5EF4-FFF2-40B4-BE49-F238E27FC236}">
                  <a16:creationId xmlns:a16="http://schemas.microsoft.com/office/drawing/2014/main" id="{EED05093-520D-48EB-8ACD-CF4B1BF6F47E}"/>
                </a:ext>
              </a:extLst>
            </p:cNvPr>
            <p:cNvPicPr>
              <a:picLocks noChangeAspect="1"/>
            </p:cNvPicPr>
            <p:nvPr/>
          </p:nvPicPr>
          <p:blipFill>
            <a:blip r:embed="rId15"/>
            <a:stretch>
              <a:fillRect/>
            </a:stretch>
          </p:blipFill>
          <p:spPr>
            <a:xfrm>
              <a:off x="681150" y="2281760"/>
              <a:ext cx="680516" cy="414227"/>
            </a:xfrm>
            <a:prstGeom prst="rect">
              <a:avLst/>
            </a:prstGeom>
          </p:spPr>
        </p:pic>
      </p:grpSp>
      <p:grpSp>
        <p:nvGrpSpPr>
          <p:cNvPr id="114" name="Gruppe 113">
            <a:extLst>
              <a:ext uri="{FF2B5EF4-FFF2-40B4-BE49-F238E27FC236}">
                <a16:creationId xmlns:a16="http://schemas.microsoft.com/office/drawing/2014/main" id="{451A5295-7C48-4241-9A2B-5AF0B6384DD6}"/>
              </a:ext>
            </a:extLst>
          </p:cNvPr>
          <p:cNvGrpSpPr/>
          <p:nvPr/>
        </p:nvGrpSpPr>
        <p:grpSpPr>
          <a:xfrm>
            <a:off x="2607139" y="1911706"/>
            <a:ext cx="906087" cy="921666"/>
            <a:chOff x="2318377" y="1911706"/>
            <a:chExt cx="906087" cy="921666"/>
          </a:xfrm>
        </p:grpSpPr>
        <p:sp>
          <p:nvSpPr>
            <p:cNvPr id="47" name="Rektangel 46">
              <a:extLst>
                <a:ext uri="{FF2B5EF4-FFF2-40B4-BE49-F238E27FC236}">
                  <a16:creationId xmlns:a16="http://schemas.microsoft.com/office/drawing/2014/main" id="{FB7B9D11-3896-4367-95CB-C15AB3383D1D}"/>
                </a:ext>
              </a:extLst>
            </p:cNvPr>
            <p:cNvSpPr/>
            <p:nvPr/>
          </p:nvSpPr>
          <p:spPr>
            <a:xfrm>
              <a:off x="2402601" y="2248597"/>
              <a:ext cx="738930" cy="4714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48" name="Rett linje 47">
              <a:extLst>
                <a:ext uri="{FF2B5EF4-FFF2-40B4-BE49-F238E27FC236}">
                  <a16:creationId xmlns:a16="http://schemas.microsoft.com/office/drawing/2014/main" id="{569B63BC-1792-431A-A260-5185DA57F8A2}"/>
                </a:ext>
              </a:extLst>
            </p:cNvPr>
            <p:cNvCxnSpPr>
              <a:stCxn id="47" idx="2"/>
            </p:cNvCxnSpPr>
            <p:nvPr/>
          </p:nvCxnSpPr>
          <p:spPr>
            <a:xfrm>
              <a:off x="2772066" y="2720051"/>
              <a:ext cx="0" cy="11332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kstSylinder 48">
              <a:extLst>
                <a:ext uri="{FF2B5EF4-FFF2-40B4-BE49-F238E27FC236}">
                  <a16:creationId xmlns:a16="http://schemas.microsoft.com/office/drawing/2014/main" id="{BF6BC5B5-89E1-45C8-ABE9-053F1E67C880}"/>
                </a:ext>
              </a:extLst>
            </p:cNvPr>
            <p:cNvSpPr txBox="1"/>
            <p:nvPr/>
          </p:nvSpPr>
          <p:spPr>
            <a:xfrm>
              <a:off x="2318377" y="1911706"/>
              <a:ext cx="906087" cy="338554"/>
            </a:xfrm>
            <a:prstGeom prst="rect">
              <a:avLst/>
            </a:prstGeom>
            <a:noFill/>
          </p:spPr>
          <p:txBody>
            <a:bodyPr wrap="square">
              <a:spAutoFit/>
            </a:bodyPr>
            <a:lstStyle/>
            <a:p>
              <a:pPr algn="ctr"/>
              <a:r>
                <a:rPr lang="nb-NO" sz="1600">
                  <a:solidFill>
                    <a:srgbClr val="FF0000"/>
                  </a:solidFill>
                </a:rPr>
                <a:t>Faktor 2</a:t>
              </a:r>
            </a:p>
          </p:txBody>
        </p:sp>
        <p:pic>
          <p:nvPicPr>
            <p:cNvPr id="88" name="Bilde 87">
              <a:extLst>
                <a:ext uri="{FF2B5EF4-FFF2-40B4-BE49-F238E27FC236}">
                  <a16:creationId xmlns:a16="http://schemas.microsoft.com/office/drawing/2014/main" id="{51A12C26-9E9A-4C15-8544-BB963A258AC3}"/>
                </a:ext>
              </a:extLst>
            </p:cNvPr>
            <p:cNvPicPr>
              <a:picLocks noChangeAspect="1"/>
            </p:cNvPicPr>
            <p:nvPr/>
          </p:nvPicPr>
          <p:blipFill>
            <a:blip r:embed="rId16"/>
            <a:stretch>
              <a:fillRect/>
            </a:stretch>
          </p:blipFill>
          <p:spPr>
            <a:xfrm>
              <a:off x="2431466" y="2269728"/>
              <a:ext cx="686751" cy="426259"/>
            </a:xfrm>
            <a:prstGeom prst="rect">
              <a:avLst/>
            </a:prstGeom>
          </p:spPr>
        </p:pic>
      </p:grpSp>
      <p:grpSp>
        <p:nvGrpSpPr>
          <p:cNvPr id="113" name="Gruppe 112">
            <a:extLst>
              <a:ext uri="{FF2B5EF4-FFF2-40B4-BE49-F238E27FC236}">
                <a16:creationId xmlns:a16="http://schemas.microsoft.com/office/drawing/2014/main" id="{E1B38CCD-2545-450C-9A0B-00B24D4DAA39}"/>
              </a:ext>
            </a:extLst>
          </p:cNvPr>
          <p:cNvGrpSpPr/>
          <p:nvPr/>
        </p:nvGrpSpPr>
        <p:grpSpPr>
          <a:xfrm>
            <a:off x="4480023" y="1911711"/>
            <a:ext cx="906087" cy="921661"/>
            <a:chOff x="4070946" y="1911711"/>
            <a:chExt cx="906087" cy="921661"/>
          </a:xfrm>
        </p:grpSpPr>
        <p:sp>
          <p:nvSpPr>
            <p:cNvPr id="50" name="Rektangel 49">
              <a:extLst>
                <a:ext uri="{FF2B5EF4-FFF2-40B4-BE49-F238E27FC236}">
                  <a16:creationId xmlns:a16="http://schemas.microsoft.com/office/drawing/2014/main" id="{2B2C85B5-00E7-4C03-8F14-73C0189ACBD0}"/>
                </a:ext>
              </a:extLst>
            </p:cNvPr>
            <p:cNvSpPr/>
            <p:nvPr/>
          </p:nvSpPr>
          <p:spPr>
            <a:xfrm>
              <a:off x="4155170" y="2248597"/>
              <a:ext cx="738930" cy="4714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1" name="Rett linje 50">
              <a:extLst>
                <a:ext uri="{FF2B5EF4-FFF2-40B4-BE49-F238E27FC236}">
                  <a16:creationId xmlns:a16="http://schemas.microsoft.com/office/drawing/2014/main" id="{79BAF0FB-E03B-4529-8CBA-2E923673793D}"/>
                </a:ext>
              </a:extLst>
            </p:cNvPr>
            <p:cNvCxnSpPr>
              <a:stCxn id="50" idx="2"/>
            </p:cNvCxnSpPr>
            <p:nvPr/>
          </p:nvCxnSpPr>
          <p:spPr>
            <a:xfrm>
              <a:off x="4524635" y="2720051"/>
              <a:ext cx="0" cy="11332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kstSylinder 51">
              <a:extLst>
                <a:ext uri="{FF2B5EF4-FFF2-40B4-BE49-F238E27FC236}">
                  <a16:creationId xmlns:a16="http://schemas.microsoft.com/office/drawing/2014/main" id="{3B7B1E9B-5889-449A-B0CC-9D921AD527E2}"/>
                </a:ext>
              </a:extLst>
            </p:cNvPr>
            <p:cNvSpPr txBox="1"/>
            <p:nvPr/>
          </p:nvSpPr>
          <p:spPr>
            <a:xfrm>
              <a:off x="4070946" y="1911711"/>
              <a:ext cx="906087" cy="338554"/>
            </a:xfrm>
            <a:prstGeom prst="rect">
              <a:avLst/>
            </a:prstGeom>
            <a:noFill/>
          </p:spPr>
          <p:txBody>
            <a:bodyPr wrap="square">
              <a:spAutoFit/>
            </a:bodyPr>
            <a:lstStyle/>
            <a:p>
              <a:pPr algn="ctr"/>
              <a:r>
                <a:rPr lang="nb-NO" sz="1600">
                  <a:solidFill>
                    <a:srgbClr val="FF0000"/>
                  </a:solidFill>
                </a:rPr>
                <a:t>Faktor 3</a:t>
              </a:r>
            </a:p>
          </p:txBody>
        </p:sp>
        <p:pic>
          <p:nvPicPr>
            <p:cNvPr id="90" name="Bilde 89">
              <a:extLst>
                <a:ext uri="{FF2B5EF4-FFF2-40B4-BE49-F238E27FC236}">
                  <a16:creationId xmlns:a16="http://schemas.microsoft.com/office/drawing/2014/main" id="{EDF736BF-22B3-4191-B4FB-2C467B8504E4}"/>
                </a:ext>
              </a:extLst>
            </p:cNvPr>
            <p:cNvPicPr>
              <a:picLocks noChangeAspect="1"/>
            </p:cNvPicPr>
            <p:nvPr/>
          </p:nvPicPr>
          <p:blipFill>
            <a:blip r:embed="rId17"/>
            <a:stretch>
              <a:fillRect/>
            </a:stretch>
          </p:blipFill>
          <p:spPr>
            <a:xfrm>
              <a:off x="4175364" y="2281762"/>
              <a:ext cx="709362" cy="428381"/>
            </a:xfrm>
            <a:prstGeom prst="rect">
              <a:avLst/>
            </a:prstGeom>
          </p:spPr>
        </p:pic>
      </p:grpSp>
      <p:grpSp>
        <p:nvGrpSpPr>
          <p:cNvPr id="112" name="Gruppe 111">
            <a:extLst>
              <a:ext uri="{FF2B5EF4-FFF2-40B4-BE49-F238E27FC236}">
                <a16:creationId xmlns:a16="http://schemas.microsoft.com/office/drawing/2014/main" id="{55B43E76-7E28-48AD-AE87-298B953E35CF}"/>
              </a:ext>
            </a:extLst>
          </p:cNvPr>
          <p:cNvGrpSpPr/>
          <p:nvPr/>
        </p:nvGrpSpPr>
        <p:grpSpPr>
          <a:xfrm>
            <a:off x="6352907" y="1911710"/>
            <a:ext cx="906087" cy="921662"/>
            <a:chOff x="5823515" y="1911710"/>
            <a:chExt cx="906087" cy="921662"/>
          </a:xfrm>
        </p:grpSpPr>
        <p:sp>
          <p:nvSpPr>
            <p:cNvPr id="53" name="Rektangel 52">
              <a:extLst>
                <a:ext uri="{FF2B5EF4-FFF2-40B4-BE49-F238E27FC236}">
                  <a16:creationId xmlns:a16="http://schemas.microsoft.com/office/drawing/2014/main" id="{CE8E4D5C-52C1-4590-94B8-313A5408E684}"/>
                </a:ext>
              </a:extLst>
            </p:cNvPr>
            <p:cNvSpPr/>
            <p:nvPr/>
          </p:nvSpPr>
          <p:spPr>
            <a:xfrm>
              <a:off x="5907739" y="2248597"/>
              <a:ext cx="738930" cy="4714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4" name="Rett linje 53">
              <a:extLst>
                <a:ext uri="{FF2B5EF4-FFF2-40B4-BE49-F238E27FC236}">
                  <a16:creationId xmlns:a16="http://schemas.microsoft.com/office/drawing/2014/main" id="{F8A1C505-49D4-4A34-9D77-D03035F25E3B}"/>
                </a:ext>
              </a:extLst>
            </p:cNvPr>
            <p:cNvCxnSpPr>
              <a:stCxn id="53" idx="2"/>
            </p:cNvCxnSpPr>
            <p:nvPr/>
          </p:nvCxnSpPr>
          <p:spPr>
            <a:xfrm>
              <a:off x="6277204" y="2720051"/>
              <a:ext cx="0" cy="11332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kstSylinder 54">
              <a:extLst>
                <a:ext uri="{FF2B5EF4-FFF2-40B4-BE49-F238E27FC236}">
                  <a16:creationId xmlns:a16="http://schemas.microsoft.com/office/drawing/2014/main" id="{8E2B1B0F-E33C-4793-ACA8-9FB6B4F1692F}"/>
                </a:ext>
              </a:extLst>
            </p:cNvPr>
            <p:cNvSpPr txBox="1"/>
            <p:nvPr/>
          </p:nvSpPr>
          <p:spPr>
            <a:xfrm>
              <a:off x="5823515" y="1911710"/>
              <a:ext cx="906087" cy="338554"/>
            </a:xfrm>
            <a:prstGeom prst="rect">
              <a:avLst/>
            </a:prstGeom>
            <a:noFill/>
          </p:spPr>
          <p:txBody>
            <a:bodyPr wrap="square">
              <a:spAutoFit/>
            </a:bodyPr>
            <a:lstStyle/>
            <a:p>
              <a:pPr algn="ctr"/>
              <a:r>
                <a:rPr lang="nb-NO" sz="1600">
                  <a:solidFill>
                    <a:srgbClr val="FF0000"/>
                  </a:solidFill>
                </a:rPr>
                <a:t>Faktor 4</a:t>
              </a:r>
            </a:p>
          </p:txBody>
        </p:sp>
        <p:pic>
          <p:nvPicPr>
            <p:cNvPr id="92" name="Bilde 91">
              <a:extLst>
                <a:ext uri="{FF2B5EF4-FFF2-40B4-BE49-F238E27FC236}">
                  <a16:creationId xmlns:a16="http://schemas.microsoft.com/office/drawing/2014/main" id="{DFCDA016-5833-4AC5-81EA-EC09474E15FE}"/>
                </a:ext>
              </a:extLst>
            </p:cNvPr>
            <p:cNvPicPr>
              <a:picLocks noChangeAspect="1"/>
            </p:cNvPicPr>
            <p:nvPr/>
          </p:nvPicPr>
          <p:blipFill>
            <a:blip r:embed="rId18"/>
            <a:stretch>
              <a:fillRect/>
            </a:stretch>
          </p:blipFill>
          <p:spPr>
            <a:xfrm>
              <a:off x="5939491" y="2291908"/>
              <a:ext cx="646781" cy="416111"/>
            </a:xfrm>
            <a:prstGeom prst="rect">
              <a:avLst/>
            </a:prstGeom>
          </p:spPr>
        </p:pic>
      </p:grpSp>
      <p:grpSp>
        <p:nvGrpSpPr>
          <p:cNvPr id="111" name="Gruppe 110">
            <a:extLst>
              <a:ext uri="{FF2B5EF4-FFF2-40B4-BE49-F238E27FC236}">
                <a16:creationId xmlns:a16="http://schemas.microsoft.com/office/drawing/2014/main" id="{EA257EDE-8D25-4A1A-8E93-79C7EADC485B}"/>
              </a:ext>
            </a:extLst>
          </p:cNvPr>
          <p:cNvGrpSpPr/>
          <p:nvPr/>
        </p:nvGrpSpPr>
        <p:grpSpPr>
          <a:xfrm>
            <a:off x="8225791" y="1911706"/>
            <a:ext cx="906087" cy="921666"/>
            <a:chOff x="7576084" y="1911706"/>
            <a:chExt cx="906087" cy="921666"/>
          </a:xfrm>
        </p:grpSpPr>
        <p:sp>
          <p:nvSpPr>
            <p:cNvPr id="56" name="Rektangel 55">
              <a:extLst>
                <a:ext uri="{FF2B5EF4-FFF2-40B4-BE49-F238E27FC236}">
                  <a16:creationId xmlns:a16="http://schemas.microsoft.com/office/drawing/2014/main" id="{12F1EDEF-9102-4BF5-BDBB-203F2ADF3FDD}"/>
                </a:ext>
              </a:extLst>
            </p:cNvPr>
            <p:cNvSpPr/>
            <p:nvPr/>
          </p:nvSpPr>
          <p:spPr>
            <a:xfrm>
              <a:off x="7660308" y="2248597"/>
              <a:ext cx="738930" cy="4714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7" name="Rett linje 56">
              <a:extLst>
                <a:ext uri="{FF2B5EF4-FFF2-40B4-BE49-F238E27FC236}">
                  <a16:creationId xmlns:a16="http://schemas.microsoft.com/office/drawing/2014/main" id="{9EDB27A8-6781-4C97-9570-44E857515197}"/>
                </a:ext>
              </a:extLst>
            </p:cNvPr>
            <p:cNvCxnSpPr>
              <a:stCxn id="56" idx="2"/>
            </p:cNvCxnSpPr>
            <p:nvPr/>
          </p:nvCxnSpPr>
          <p:spPr>
            <a:xfrm>
              <a:off x="8029773" y="2720051"/>
              <a:ext cx="0" cy="11332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kstSylinder 57">
              <a:extLst>
                <a:ext uri="{FF2B5EF4-FFF2-40B4-BE49-F238E27FC236}">
                  <a16:creationId xmlns:a16="http://schemas.microsoft.com/office/drawing/2014/main" id="{BB4B76C9-6088-4846-8C03-C85B27D6B393}"/>
                </a:ext>
              </a:extLst>
            </p:cNvPr>
            <p:cNvSpPr txBox="1"/>
            <p:nvPr/>
          </p:nvSpPr>
          <p:spPr>
            <a:xfrm>
              <a:off x="7576084" y="1911706"/>
              <a:ext cx="906087" cy="338554"/>
            </a:xfrm>
            <a:prstGeom prst="rect">
              <a:avLst/>
            </a:prstGeom>
            <a:noFill/>
          </p:spPr>
          <p:txBody>
            <a:bodyPr wrap="square">
              <a:spAutoFit/>
            </a:bodyPr>
            <a:lstStyle/>
            <a:p>
              <a:pPr algn="ctr"/>
              <a:r>
                <a:rPr lang="nb-NO" sz="1600">
                  <a:solidFill>
                    <a:srgbClr val="FF0000"/>
                  </a:solidFill>
                </a:rPr>
                <a:t>Faktor 5</a:t>
              </a:r>
            </a:p>
          </p:txBody>
        </p:sp>
        <p:pic>
          <p:nvPicPr>
            <p:cNvPr id="94" name="Bilde 93">
              <a:extLst>
                <a:ext uri="{FF2B5EF4-FFF2-40B4-BE49-F238E27FC236}">
                  <a16:creationId xmlns:a16="http://schemas.microsoft.com/office/drawing/2014/main" id="{C4078447-CE29-43BE-81B1-3C3BAC1CB5D8}"/>
                </a:ext>
              </a:extLst>
            </p:cNvPr>
            <p:cNvPicPr>
              <a:picLocks noChangeAspect="1"/>
            </p:cNvPicPr>
            <p:nvPr/>
          </p:nvPicPr>
          <p:blipFill>
            <a:blip r:embed="rId19"/>
            <a:stretch>
              <a:fillRect/>
            </a:stretch>
          </p:blipFill>
          <p:spPr>
            <a:xfrm>
              <a:off x="7710761" y="2290686"/>
              <a:ext cx="604251" cy="412763"/>
            </a:xfrm>
            <a:prstGeom prst="rect">
              <a:avLst/>
            </a:prstGeom>
          </p:spPr>
        </p:pic>
      </p:grpSp>
      <p:grpSp>
        <p:nvGrpSpPr>
          <p:cNvPr id="110" name="Gruppe 109">
            <a:extLst>
              <a:ext uri="{FF2B5EF4-FFF2-40B4-BE49-F238E27FC236}">
                <a16:creationId xmlns:a16="http://schemas.microsoft.com/office/drawing/2014/main" id="{C943FFF2-B670-4DF5-942A-BC77AA9F38D8}"/>
              </a:ext>
            </a:extLst>
          </p:cNvPr>
          <p:cNvGrpSpPr/>
          <p:nvPr/>
        </p:nvGrpSpPr>
        <p:grpSpPr>
          <a:xfrm>
            <a:off x="10098674" y="1912073"/>
            <a:ext cx="906087" cy="921663"/>
            <a:chOff x="9328653" y="1912073"/>
            <a:chExt cx="906087" cy="921663"/>
          </a:xfrm>
        </p:grpSpPr>
        <p:sp>
          <p:nvSpPr>
            <p:cNvPr id="59" name="Rektangel 58">
              <a:extLst>
                <a:ext uri="{FF2B5EF4-FFF2-40B4-BE49-F238E27FC236}">
                  <a16:creationId xmlns:a16="http://schemas.microsoft.com/office/drawing/2014/main" id="{C2251085-7A79-4474-A832-B657F308534A}"/>
                </a:ext>
              </a:extLst>
            </p:cNvPr>
            <p:cNvSpPr/>
            <p:nvPr/>
          </p:nvSpPr>
          <p:spPr>
            <a:xfrm>
              <a:off x="9412877" y="2248961"/>
              <a:ext cx="738930" cy="4714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60" name="Rett linje 59">
              <a:extLst>
                <a:ext uri="{FF2B5EF4-FFF2-40B4-BE49-F238E27FC236}">
                  <a16:creationId xmlns:a16="http://schemas.microsoft.com/office/drawing/2014/main" id="{3B9ED4C7-8699-4951-A44B-D409E2E99F0D}"/>
                </a:ext>
              </a:extLst>
            </p:cNvPr>
            <p:cNvCxnSpPr>
              <a:stCxn id="59" idx="2"/>
            </p:cNvCxnSpPr>
            <p:nvPr/>
          </p:nvCxnSpPr>
          <p:spPr>
            <a:xfrm>
              <a:off x="9782342" y="2720415"/>
              <a:ext cx="0" cy="11332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kstSylinder 60">
              <a:extLst>
                <a:ext uri="{FF2B5EF4-FFF2-40B4-BE49-F238E27FC236}">
                  <a16:creationId xmlns:a16="http://schemas.microsoft.com/office/drawing/2014/main" id="{7BC88066-B581-4CF0-A3E7-5486226FC24C}"/>
                </a:ext>
              </a:extLst>
            </p:cNvPr>
            <p:cNvSpPr txBox="1"/>
            <p:nvPr/>
          </p:nvSpPr>
          <p:spPr>
            <a:xfrm>
              <a:off x="9328653" y="1912073"/>
              <a:ext cx="906087" cy="338554"/>
            </a:xfrm>
            <a:prstGeom prst="rect">
              <a:avLst/>
            </a:prstGeom>
            <a:noFill/>
          </p:spPr>
          <p:txBody>
            <a:bodyPr wrap="square">
              <a:spAutoFit/>
            </a:bodyPr>
            <a:lstStyle/>
            <a:p>
              <a:pPr algn="ctr"/>
              <a:r>
                <a:rPr lang="nb-NO" sz="1600">
                  <a:solidFill>
                    <a:srgbClr val="FF0000"/>
                  </a:solidFill>
                </a:rPr>
                <a:t>Faktor 6</a:t>
              </a:r>
            </a:p>
          </p:txBody>
        </p:sp>
        <p:pic>
          <p:nvPicPr>
            <p:cNvPr id="96" name="Bilde 95">
              <a:extLst>
                <a:ext uri="{FF2B5EF4-FFF2-40B4-BE49-F238E27FC236}">
                  <a16:creationId xmlns:a16="http://schemas.microsoft.com/office/drawing/2014/main" id="{2A2928BC-3717-4824-8529-532CC8799530}"/>
                </a:ext>
              </a:extLst>
            </p:cNvPr>
            <p:cNvPicPr>
              <a:picLocks noChangeAspect="1"/>
            </p:cNvPicPr>
            <p:nvPr/>
          </p:nvPicPr>
          <p:blipFill>
            <a:blip r:embed="rId20"/>
            <a:stretch>
              <a:fillRect/>
            </a:stretch>
          </p:blipFill>
          <p:spPr>
            <a:xfrm>
              <a:off x="9443718" y="2256971"/>
              <a:ext cx="633632" cy="439380"/>
            </a:xfrm>
            <a:prstGeom prst="rect">
              <a:avLst/>
            </a:prstGeom>
          </p:spPr>
        </p:pic>
      </p:grpSp>
      <p:grpSp>
        <p:nvGrpSpPr>
          <p:cNvPr id="117" name="Gruppe 116">
            <a:extLst>
              <a:ext uri="{FF2B5EF4-FFF2-40B4-BE49-F238E27FC236}">
                <a16:creationId xmlns:a16="http://schemas.microsoft.com/office/drawing/2014/main" id="{EBD8A1B7-2F9B-4A46-8EFF-DB37A4DB60AA}"/>
              </a:ext>
            </a:extLst>
          </p:cNvPr>
          <p:cNvGrpSpPr/>
          <p:nvPr/>
        </p:nvGrpSpPr>
        <p:grpSpPr>
          <a:xfrm>
            <a:off x="4442499" y="4166633"/>
            <a:ext cx="906087" cy="921665"/>
            <a:chOff x="4708616" y="4166633"/>
            <a:chExt cx="906087" cy="921665"/>
          </a:xfrm>
        </p:grpSpPr>
        <p:sp>
          <p:nvSpPr>
            <p:cNvPr id="73" name="Rektangel 72">
              <a:extLst>
                <a:ext uri="{FF2B5EF4-FFF2-40B4-BE49-F238E27FC236}">
                  <a16:creationId xmlns:a16="http://schemas.microsoft.com/office/drawing/2014/main" id="{A228C3E0-C280-4B2E-8665-B37169984AEA}"/>
                </a:ext>
              </a:extLst>
            </p:cNvPr>
            <p:cNvSpPr/>
            <p:nvPr/>
          </p:nvSpPr>
          <p:spPr>
            <a:xfrm>
              <a:off x="4792840" y="4503523"/>
              <a:ext cx="738930" cy="4714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74" name="Rett linje 73">
              <a:extLst>
                <a:ext uri="{FF2B5EF4-FFF2-40B4-BE49-F238E27FC236}">
                  <a16:creationId xmlns:a16="http://schemas.microsoft.com/office/drawing/2014/main" id="{3744E5F9-13B4-4CAC-80CD-207CEB42EC4C}"/>
                </a:ext>
              </a:extLst>
            </p:cNvPr>
            <p:cNvCxnSpPr>
              <a:stCxn id="73" idx="2"/>
            </p:cNvCxnSpPr>
            <p:nvPr/>
          </p:nvCxnSpPr>
          <p:spPr>
            <a:xfrm>
              <a:off x="5162305" y="4974977"/>
              <a:ext cx="0" cy="11332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kstSylinder 74">
              <a:extLst>
                <a:ext uri="{FF2B5EF4-FFF2-40B4-BE49-F238E27FC236}">
                  <a16:creationId xmlns:a16="http://schemas.microsoft.com/office/drawing/2014/main" id="{560443CF-4DB9-44CD-9FF6-3737BB0BB28B}"/>
                </a:ext>
              </a:extLst>
            </p:cNvPr>
            <p:cNvSpPr txBox="1"/>
            <p:nvPr/>
          </p:nvSpPr>
          <p:spPr>
            <a:xfrm>
              <a:off x="4708616" y="4166633"/>
              <a:ext cx="906087" cy="338554"/>
            </a:xfrm>
            <a:prstGeom prst="rect">
              <a:avLst/>
            </a:prstGeom>
            <a:noFill/>
          </p:spPr>
          <p:txBody>
            <a:bodyPr wrap="square">
              <a:spAutoFit/>
            </a:bodyPr>
            <a:lstStyle/>
            <a:p>
              <a:pPr algn="ctr"/>
              <a:r>
                <a:rPr lang="nb-NO" sz="1600">
                  <a:solidFill>
                    <a:srgbClr val="FF0000"/>
                  </a:solidFill>
                </a:rPr>
                <a:t>Faktor 8</a:t>
              </a:r>
            </a:p>
          </p:txBody>
        </p:sp>
        <p:pic>
          <p:nvPicPr>
            <p:cNvPr id="100" name="Bilde 99">
              <a:extLst>
                <a:ext uri="{FF2B5EF4-FFF2-40B4-BE49-F238E27FC236}">
                  <a16:creationId xmlns:a16="http://schemas.microsoft.com/office/drawing/2014/main" id="{4350AD92-58D4-44B4-8175-6940568550D2}"/>
                </a:ext>
              </a:extLst>
            </p:cNvPr>
            <p:cNvPicPr>
              <a:picLocks noChangeAspect="1"/>
            </p:cNvPicPr>
            <p:nvPr/>
          </p:nvPicPr>
          <p:blipFill>
            <a:blip r:embed="rId21"/>
            <a:stretch>
              <a:fillRect/>
            </a:stretch>
          </p:blipFill>
          <p:spPr>
            <a:xfrm>
              <a:off x="4848726" y="4587747"/>
              <a:ext cx="652445" cy="302458"/>
            </a:xfrm>
            <a:prstGeom prst="rect">
              <a:avLst/>
            </a:prstGeom>
          </p:spPr>
        </p:pic>
      </p:grpSp>
      <p:grpSp>
        <p:nvGrpSpPr>
          <p:cNvPr id="118" name="Gruppe 117">
            <a:extLst>
              <a:ext uri="{FF2B5EF4-FFF2-40B4-BE49-F238E27FC236}">
                <a16:creationId xmlns:a16="http://schemas.microsoft.com/office/drawing/2014/main" id="{B1B16643-DDA5-4B8E-AAA5-0A4A6CF91561}"/>
              </a:ext>
            </a:extLst>
          </p:cNvPr>
          <p:cNvGrpSpPr/>
          <p:nvPr/>
        </p:nvGrpSpPr>
        <p:grpSpPr>
          <a:xfrm>
            <a:off x="6454458" y="4166637"/>
            <a:ext cx="906087" cy="921661"/>
            <a:chOff x="7351526" y="4166637"/>
            <a:chExt cx="906087" cy="921661"/>
          </a:xfrm>
        </p:grpSpPr>
        <p:sp>
          <p:nvSpPr>
            <p:cNvPr id="77" name="Rektangel 76">
              <a:extLst>
                <a:ext uri="{FF2B5EF4-FFF2-40B4-BE49-F238E27FC236}">
                  <a16:creationId xmlns:a16="http://schemas.microsoft.com/office/drawing/2014/main" id="{BD6850A2-7037-48EB-9E8F-BB40E66B8457}"/>
                </a:ext>
              </a:extLst>
            </p:cNvPr>
            <p:cNvSpPr/>
            <p:nvPr/>
          </p:nvSpPr>
          <p:spPr>
            <a:xfrm>
              <a:off x="7435750" y="4503523"/>
              <a:ext cx="738930" cy="4714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78" name="Rett linje 77">
              <a:extLst>
                <a:ext uri="{FF2B5EF4-FFF2-40B4-BE49-F238E27FC236}">
                  <a16:creationId xmlns:a16="http://schemas.microsoft.com/office/drawing/2014/main" id="{06D9246F-0F64-4147-8741-A49399740169}"/>
                </a:ext>
              </a:extLst>
            </p:cNvPr>
            <p:cNvCxnSpPr>
              <a:stCxn id="77" idx="2"/>
            </p:cNvCxnSpPr>
            <p:nvPr/>
          </p:nvCxnSpPr>
          <p:spPr>
            <a:xfrm>
              <a:off x="7805215" y="4974977"/>
              <a:ext cx="0" cy="11332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kstSylinder 78">
              <a:extLst>
                <a:ext uri="{FF2B5EF4-FFF2-40B4-BE49-F238E27FC236}">
                  <a16:creationId xmlns:a16="http://schemas.microsoft.com/office/drawing/2014/main" id="{ED74868E-B01E-4C96-B1B3-FBFD06D6ABB1}"/>
                </a:ext>
              </a:extLst>
            </p:cNvPr>
            <p:cNvSpPr txBox="1"/>
            <p:nvPr/>
          </p:nvSpPr>
          <p:spPr>
            <a:xfrm>
              <a:off x="7351526" y="4166637"/>
              <a:ext cx="906087" cy="338554"/>
            </a:xfrm>
            <a:prstGeom prst="rect">
              <a:avLst/>
            </a:prstGeom>
            <a:noFill/>
          </p:spPr>
          <p:txBody>
            <a:bodyPr wrap="square">
              <a:spAutoFit/>
            </a:bodyPr>
            <a:lstStyle/>
            <a:p>
              <a:pPr algn="ctr"/>
              <a:r>
                <a:rPr lang="nb-NO" sz="1600">
                  <a:solidFill>
                    <a:srgbClr val="FF0000"/>
                  </a:solidFill>
                </a:rPr>
                <a:t>Faktor 9</a:t>
              </a:r>
            </a:p>
          </p:txBody>
        </p:sp>
        <p:pic>
          <p:nvPicPr>
            <p:cNvPr id="102" name="Bilde 101">
              <a:extLst>
                <a:ext uri="{FF2B5EF4-FFF2-40B4-BE49-F238E27FC236}">
                  <a16:creationId xmlns:a16="http://schemas.microsoft.com/office/drawing/2014/main" id="{07F8DD5C-B665-4CEA-9BDC-AB3C5842D3AC}"/>
                </a:ext>
              </a:extLst>
            </p:cNvPr>
            <p:cNvPicPr>
              <a:picLocks noChangeAspect="1"/>
            </p:cNvPicPr>
            <p:nvPr/>
          </p:nvPicPr>
          <p:blipFill>
            <a:blip r:embed="rId22"/>
            <a:stretch>
              <a:fillRect/>
            </a:stretch>
          </p:blipFill>
          <p:spPr>
            <a:xfrm>
              <a:off x="7469618" y="4542869"/>
              <a:ext cx="690562" cy="385762"/>
            </a:xfrm>
            <a:prstGeom prst="rect">
              <a:avLst/>
            </a:prstGeom>
          </p:spPr>
        </p:pic>
      </p:grpSp>
      <p:grpSp>
        <p:nvGrpSpPr>
          <p:cNvPr id="119" name="Gruppe 118">
            <a:extLst>
              <a:ext uri="{FF2B5EF4-FFF2-40B4-BE49-F238E27FC236}">
                <a16:creationId xmlns:a16="http://schemas.microsoft.com/office/drawing/2014/main" id="{6806D7ED-5698-495E-B5E3-7E45EF6E9DF7}"/>
              </a:ext>
            </a:extLst>
          </p:cNvPr>
          <p:cNvGrpSpPr/>
          <p:nvPr/>
        </p:nvGrpSpPr>
        <p:grpSpPr>
          <a:xfrm>
            <a:off x="8466418" y="4166627"/>
            <a:ext cx="1002427" cy="921671"/>
            <a:chOff x="8658925" y="4166627"/>
            <a:chExt cx="1002427" cy="921671"/>
          </a:xfrm>
        </p:grpSpPr>
        <p:sp>
          <p:nvSpPr>
            <p:cNvPr id="81" name="Rektangel 80">
              <a:extLst>
                <a:ext uri="{FF2B5EF4-FFF2-40B4-BE49-F238E27FC236}">
                  <a16:creationId xmlns:a16="http://schemas.microsoft.com/office/drawing/2014/main" id="{ADB6CD79-6361-4EF0-9567-968FFCCDB6B5}"/>
                </a:ext>
              </a:extLst>
            </p:cNvPr>
            <p:cNvSpPr/>
            <p:nvPr/>
          </p:nvSpPr>
          <p:spPr>
            <a:xfrm>
              <a:off x="8779245" y="4503523"/>
              <a:ext cx="738930" cy="4714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82" name="Rett linje 81">
              <a:extLst>
                <a:ext uri="{FF2B5EF4-FFF2-40B4-BE49-F238E27FC236}">
                  <a16:creationId xmlns:a16="http://schemas.microsoft.com/office/drawing/2014/main" id="{5E9057D2-B2D9-40F7-B545-2F0F324B4EE0}"/>
                </a:ext>
              </a:extLst>
            </p:cNvPr>
            <p:cNvCxnSpPr>
              <a:stCxn id="81" idx="2"/>
            </p:cNvCxnSpPr>
            <p:nvPr/>
          </p:nvCxnSpPr>
          <p:spPr>
            <a:xfrm>
              <a:off x="9148710" y="4974977"/>
              <a:ext cx="0" cy="11332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kstSylinder 82">
              <a:extLst>
                <a:ext uri="{FF2B5EF4-FFF2-40B4-BE49-F238E27FC236}">
                  <a16:creationId xmlns:a16="http://schemas.microsoft.com/office/drawing/2014/main" id="{E59AD995-883B-4D7E-84C9-5E67DF776422}"/>
                </a:ext>
              </a:extLst>
            </p:cNvPr>
            <p:cNvSpPr txBox="1"/>
            <p:nvPr/>
          </p:nvSpPr>
          <p:spPr>
            <a:xfrm>
              <a:off x="8658925" y="4166627"/>
              <a:ext cx="1002427" cy="338554"/>
            </a:xfrm>
            <a:prstGeom prst="rect">
              <a:avLst/>
            </a:prstGeom>
            <a:noFill/>
          </p:spPr>
          <p:txBody>
            <a:bodyPr wrap="square">
              <a:spAutoFit/>
            </a:bodyPr>
            <a:lstStyle/>
            <a:p>
              <a:pPr algn="ctr"/>
              <a:r>
                <a:rPr lang="nb-NO" sz="1600">
                  <a:solidFill>
                    <a:srgbClr val="FF0000"/>
                  </a:solidFill>
                </a:rPr>
                <a:t>Faktor 10</a:t>
              </a:r>
            </a:p>
          </p:txBody>
        </p:sp>
        <p:pic>
          <p:nvPicPr>
            <p:cNvPr id="104" name="Bilde 103">
              <a:extLst>
                <a:ext uri="{FF2B5EF4-FFF2-40B4-BE49-F238E27FC236}">
                  <a16:creationId xmlns:a16="http://schemas.microsoft.com/office/drawing/2014/main" id="{376C3FA6-3A1E-4376-AF9B-14D78EEB018A}"/>
                </a:ext>
              </a:extLst>
            </p:cNvPr>
            <p:cNvPicPr>
              <a:picLocks noChangeAspect="1"/>
            </p:cNvPicPr>
            <p:nvPr/>
          </p:nvPicPr>
          <p:blipFill>
            <a:blip r:embed="rId23"/>
            <a:stretch>
              <a:fillRect/>
            </a:stretch>
          </p:blipFill>
          <p:spPr>
            <a:xfrm>
              <a:off x="8886930" y="4539620"/>
              <a:ext cx="525947" cy="397566"/>
            </a:xfrm>
            <a:prstGeom prst="rect">
              <a:avLst/>
            </a:prstGeom>
          </p:spPr>
        </p:pic>
      </p:grpSp>
      <p:grpSp>
        <p:nvGrpSpPr>
          <p:cNvPr id="116" name="Gruppe 115">
            <a:extLst>
              <a:ext uri="{FF2B5EF4-FFF2-40B4-BE49-F238E27FC236}">
                <a16:creationId xmlns:a16="http://schemas.microsoft.com/office/drawing/2014/main" id="{D429F60D-E913-4380-8AED-DC5AAB4434CE}"/>
              </a:ext>
            </a:extLst>
          </p:cNvPr>
          <p:cNvGrpSpPr/>
          <p:nvPr/>
        </p:nvGrpSpPr>
        <p:grpSpPr>
          <a:xfrm>
            <a:off x="2430540" y="4166635"/>
            <a:ext cx="906087" cy="921663"/>
            <a:chOff x="2430540" y="4166635"/>
            <a:chExt cx="906087" cy="921663"/>
          </a:xfrm>
        </p:grpSpPr>
        <p:sp>
          <p:nvSpPr>
            <p:cNvPr id="106" name="Rektangel 105">
              <a:extLst>
                <a:ext uri="{FF2B5EF4-FFF2-40B4-BE49-F238E27FC236}">
                  <a16:creationId xmlns:a16="http://schemas.microsoft.com/office/drawing/2014/main" id="{0422E47A-9ED9-40BE-85E4-A62D4256360A}"/>
                </a:ext>
              </a:extLst>
            </p:cNvPr>
            <p:cNvSpPr/>
            <p:nvPr/>
          </p:nvSpPr>
          <p:spPr>
            <a:xfrm>
              <a:off x="2514764" y="4503523"/>
              <a:ext cx="738930" cy="4714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07" name="Rett linje 106">
              <a:extLst>
                <a:ext uri="{FF2B5EF4-FFF2-40B4-BE49-F238E27FC236}">
                  <a16:creationId xmlns:a16="http://schemas.microsoft.com/office/drawing/2014/main" id="{57F638DB-0B9C-4116-9ED0-974C31B04BF5}"/>
                </a:ext>
              </a:extLst>
            </p:cNvPr>
            <p:cNvCxnSpPr>
              <a:stCxn id="106" idx="2"/>
            </p:cNvCxnSpPr>
            <p:nvPr/>
          </p:nvCxnSpPr>
          <p:spPr>
            <a:xfrm>
              <a:off x="2884229" y="4974977"/>
              <a:ext cx="0" cy="11332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kstSylinder 107">
              <a:extLst>
                <a:ext uri="{FF2B5EF4-FFF2-40B4-BE49-F238E27FC236}">
                  <a16:creationId xmlns:a16="http://schemas.microsoft.com/office/drawing/2014/main" id="{B9E29938-5711-4436-A80F-2891A6075B3E}"/>
                </a:ext>
              </a:extLst>
            </p:cNvPr>
            <p:cNvSpPr txBox="1"/>
            <p:nvPr/>
          </p:nvSpPr>
          <p:spPr>
            <a:xfrm>
              <a:off x="2430540" y="4166635"/>
              <a:ext cx="906087" cy="338554"/>
            </a:xfrm>
            <a:prstGeom prst="rect">
              <a:avLst/>
            </a:prstGeom>
            <a:noFill/>
          </p:spPr>
          <p:txBody>
            <a:bodyPr wrap="square">
              <a:spAutoFit/>
            </a:bodyPr>
            <a:lstStyle/>
            <a:p>
              <a:pPr algn="ctr"/>
              <a:r>
                <a:rPr lang="nb-NO" sz="1600">
                  <a:solidFill>
                    <a:srgbClr val="FF0000"/>
                  </a:solidFill>
                </a:rPr>
                <a:t>Faktor 7</a:t>
              </a:r>
            </a:p>
          </p:txBody>
        </p:sp>
        <p:pic>
          <p:nvPicPr>
            <p:cNvPr id="109" name="Bilde 108">
              <a:extLst>
                <a:ext uri="{FF2B5EF4-FFF2-40B4-BE49-F238E27FC236}">
                  <a16:creationId xmlns:a16="http://schemas.microsoft.com/office/drawing/2014/main" id="{7227742E-8136-42A8-812A-6B2CD912E0BD}"/>
                </a:ext>
              </a:extLst>
            </p:cNvPr>
            <p:cNvPicPr>
              <a:picLocks noChangeAspect="1"/>
            </p:cNvPicPr>
            <p:nvPr/>
          </p:nvPicPr>
          <p:blipFill>
            <a:blip r:embed="rId24"/>
            <a:stretch>
              <a:fillRect/>
            </a:stretch>
          </p:blipFill>
          <p:spPr>
            <a:xfrm>
              <a:off x="2542863" y="4552119"/>
              <a:ext cx="674246" cy="381943"/>
            </a:xfrm>
            <a:prstGeom prst="rect">
              <a:avLst/>
            </a:prstGeom>
          </p:spPr>
        </p:pic>
      </p:grpSp>
      <p:pic>
        <p:nvPicPr>
          <p:cNvPr id="121" name="Grafikk 120" descr="Mann med heldekkende fyll">
            <a:extLst>
              <a:ext uri="{FF2B5EF4-FFF2-40B4-BE49-F238E27FC236}">
                <a16:creationId xmlns:a16="http://schemas.microsoft.com/office/drawing/2014/main" id="{04A8CC91-F88F-4EC0-9EF5-F0F9A9328E5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20624" y="6074525"/>
            <a:ext cx="612783" cy="612783"/>
          </a:xfrm>
          <a:prstGeom prst="rect">
            <a:avLst/>
          </a:prstGeom>
        </p:spPr>
      </p:pic>
      <p:pic>
        <p:nvPicPr>
          <p:cNvPr id="123" name="Grafikk 122" descr="Kvinne med heldekkende fyll">
            <a:extLst>
              <a:ext uri="{FF2B5EF4-FFF2-40B4-BE49-F238E27FC236}">
                <a16:creationId xmlns:a16="http://schemas.microsoft.com/office/drawing/2014/main" id="{21BEED9A-3135-47AD-91E8-45348D996D8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20624" y="5301659"/>
            <a:ext cx="520667" cy="520667"/>
          </a:xfrm>
          <a:prstGeom prst="rect">
            <a:avLst/>
          </a:prstGeom>
        </p:spPr>
      </p:pic>
      <p:sp>
        <p:nvSpPr>
          <p:cNvPr id="124" name="Ellipse 123">
            <a:extLst>
              <a:ext uri="{FF2B5EF4-FFF2-40B4-BE49-F238E27FC236}">
                <a16:creationId xmlns:a16="http://schemas.microsoft.com/office/drawing/2014/main" id="{97EB4365-899B-403D-A6B7-7C23E1120D2B}"/>
              </a:ext>
            </a:extLst>
          </p:cNvPr>
          <p:cNvSpPr/>
          <p:nvPr/>
        </p:nvSpPr>
        <p:spPr>
          <a:xfrm>
            <a:off x="52347" y="1852631"/>
            <a:ext cx="2370060" cy="231353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5" name="Rektangel 124">
            <a:extLst>
              <a:ext uri="{FF2B5EF4-FFF2-40B4-BE49-F238E27FC236}">
                <a16:creationId xmlns:a16="http://schemas.microsoft.com/office/drawing/2014/main" id="{E0C1FB22-375C-4B27-B184-7287CDED180E}"/>
              </a:ext>
            </a:extLst>
          </p:cNvPr>
          <p:cNvSpPr/>
          <p:nvPr/>
        </p:nvSpPr>
        <p:spPr>
          <a:xfrm>
            <a:off x="-9541" y="4743090"/>
            <a:ext cx="2381125" cy="211491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7" name="TekstSylinder 126">
            <a:extLst>
              <a:ext uri="{FF2B5EF4-FFF2-40B4-BE49-F238E27FC236}">
                <a16:creationId xmlns:a16="http://schemas.microsoft.com/office/drawing/2014/main" id="{781D02A4-4C1C-4118-81EA-CCAF085F636B}"/>
              </a:ext>
            </a:extLst>
          </p:cNvPr>
          <p:cNvSpPr txBox="1"/>
          <p:nvPr/>
        </p:nvSpPr>
        <p:spPr>
          <a:xfrm>
            <a:off x="368940" y="4723381"/>
            <a:ext cx="1658073" cy="338554"/>
          </a:xfrm>
          <a:prstGeom prst="rect">
            <a:avLst/>
          </a:prstGeom>
          <a:noFill/>
        </p:spPr>
        <p:txBody>
          <a:bodyPr wrap="square">
            <a:spAutoFit/>
          </a:bodyPr>
          <a:lstStyle/>
          <a:p>
            <a:r>
              <a:rPr lang="nb-NO" sz="1600">
                <a:solidFill>
                  <a:srgbClr val="FF0000"/>
                </a:solidFill>
              </a:rPr>
              <a:t>Avdeling XX i SK</a:t>
            </a:r>
            <a:endParaRPr lang="nb-NO" sz="1600"/>
          </a:p>
        </p:txBody>
      </p:sp>
    </p:spTree>
    <p:extLst>
      <p:ext uri="{BB962C8B-B14F-4D97-AF65-F5344CB8AC3E}">
        <p14:creationId xmlns:p14="http://schemas.microsoft.com/office/powerpoint/2010/main" val="387809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93889E-18 3.7037E-7 L 0.0375 -0.32801 " pathEditMode="relative" rAng="0" ptsTypes="AA">
                                      <p:cBhvr>
                                        <p:cTn id="6" dur="2000" fill="hold"/>
                                        <p:tgtEl>
                                          <p:spTgt spid="6"/>
                                        </p:tgtEl>
                                        <p:attrNameLst>
                                          <p:attrName>ppt_x</p:attrName>
                                          <p:attrName>ppt_y</p:attrName>
                                        </p:attrNameLst>
                                      </p:cBhvr>
                                      <p:rCtr x="1875" y="-16412"/>
                                    </p:animMotion>
                                  </p:childTnLst>
                                </p:cTn>
                              </p:par>
                              <p:par>
                                <p:cTn id="7" presetID="42" presetClass="path" presetSubtype="0" accel="50000" decel="50000" fill="hold" nodeType="withEffect">
                                  <p:stCondLst>
                                    <p:cond delay="0"/>
                                  </p:stCondLst>
                                  <p:childTnLst>
                                    <p:animMotion origin="layout" path="M -4.79167E-6 -1.48148E-6 L 0.03086 -0.2831 " pathEditMode="relative" rAng="0" ptsTypes="AA">
                                      <p:cBhvr>
                                        <p:cTn id="8" dur="2000" fill="hold"/>
                                        <p:tgtEl>
                                          <p:spTgt spid="13"/>
                                        </p:tgtEl>
                                        <p:attrNameLst>
                                          <p:attrName>ppt_x</p:attrName>
                                          <p:attrName>ppt_y</p:attrName>
                                        </p:attrNameLst>
                                      </p:cBhvr>
                                      <p:rCtr x="1536" y="-14167"/>
                                    </p:animMotion>
                                  </p:childTnLst>
                                </p:cTn>
                              </p:par>
                              <p:par>
                                <p:cTn id="9" presetID="42" presetClass="path" presetSubtype="0" accel="50000" decel="50000" fill="hold" nodeType="withEffect">
                                  <p:stCondLst>
                                    <p:cond delay="0"/>
                                  </p:stCondLst>
                                  <p:childTnLst>
                                    <p:animMotion origin="layout" path="M -1.45833E-6 -1.48148E-6 L 0.58594 -0.31643 " pathEditMode="relative" rAng="0" ptsTypes="AA">
                                      <p:cBhvr>
                                        <p:cTn id="10" dur="2000" fill="hold"/>
                                        <p:tgtEl>
                                          <p:spTgt spid="11"/>
                                        </p:tgtEl>
                                        <p:attrNameLst>
                                          <p:attrName>ppt_x</p:attrName>
                                          <p:attrName>ppt_y</p:attrName>
                                        </p:attrNameLst>
                                      </p:cBhvr>
                                      <p:rCtr x="29297" y="-15833"/>
                                    </p:animMotion>
                                  </p:childTnLst>
                                </p:cTn>
                              </p:par>
                              <p:par>
                                <p:cTn id="11" presetID="42" presetClass="path" presetSubtype="0" accel="50000" decel="50000" fill="hold" nodeType="withEffect">
                                  <p:stCondLst>
                                    <p:cond delay="0"/>
                                  </p:stCondLst>
                                  <p:childTnLst>
                                    <p:animMotion origin="layout" path="M 5E-6 -2.59259E-6 L 0.5448 -0.09583 " pathEditMode="relative" rAng="0" ptsTypes="AA">
                                      <p:cBhvr>
                                        <p:cTn id="12" dur="2000" fill="hold"/>
                                        <p:tgtEl>
                                          <p:spTgt spid="19"/>
                                        </p:tgtEl>
                                        <p:attrNameLst>
                                          <p:attrName>ppt_x</p:attrName>
                                          <p:attrName>ppt_y</p:attrName>
                                        </p:attrNameLst>
                                      </p:cBhvr>
                                      <p:rCtr x="27240" y="-4792"/>
                                    </p:animMotion>
                                  </p:childTnLst>
                                </p:cTn>
                              </p:par>
                              <p:par>
                                <p:cTn id="13" presetID="42" presetClass="path" presetSubtype="0" accel="50000" decel="50000" fill="hold" nodeType="withEffect">
                                  <p:stCondLst>
                                    <p:cond delay="0"/>
                                  </p:stCondLst>
                                  <p:childTnLst>
                                    <p:animMotion origin="layout" path="M 2.08333E-7 1.85185E-6 L 0.34453 -0.12454 " pathEditMode="relative" rAng="0" ptsTypes="AA">
                                      <p:cBhvr>
                                        <p:cTn id="14" dur="2000" fill="hold"/>
                                        <p:tgtEl>
                                          <p:spTgt spid="9"/>
                                        </p:tgtEl>
                                        <p:attrNameLst>
                                          <p:attrName>ppt_x</p:attrName>
                                          <p:attrName>ppt_y</p:attrName>
                                        </p:attrNameLst>
                                      </p:cBhvr>
                                      <p:rCtr x="17227" y="-6227"/>
                                    </p:animMotion>
                                  </p:childTnLst>
                                </p:cTn>
                              </p:par>
                              <p:par>
                                <p:cTn id="15" presetID="42" presetClass="path" presetSubtype="0" accel="50000" decel="50000" fill="hold" nodeType="withEffect">
                                  <p:stCondLst>
                                    <p:cond delay="0"/>
                                  </p:stCondLst>
                                  <p:childTnLst>
                                    <p:animMotion origin="layout" path="M -2.70833E-6 -3.33333E-6 L 0.60729 -0.07222 " pathEditMode="relative" rAng="0" ptsTypes="AA">
                                      <p:cBhvr>
                                        <p:cTn id="16" dur="2000" fill="hold"/>
                                        <p:tgtEl>
                                          <p:spTgt spid="17"/>
                                        </p:tgtEl>
                                        <p:attrNameLst>
                                          <p:attrName>ppt_x</p:attrName>
                                          <p:attrName>ppt_y</p:attrName>
                                        </p:attrNameLst>
                                      </p:cBhvr>
                                      <p:rCtr x="30365" y="-3611"/>
                                    </p:animMotion>
                                  </p:childTnLst>
                                </p:cTn>
                              </p:par>
                              <p:par>
                                <p:cTn id="17" presetID="42" presetClass="path" presetSubtype="0" accel="50000" decel="50000" fill="hold" nodeType="withEffect">
                                  <p:stCondLst>
                                    <p:cond delay="0"/>
                                  </p:stCondLst>
                                  <p:childTnLst>
                                    <p:animMotion origin="layout" path="M 2.77556E-17 -1.11111E-6 L 0.39727 -0.33727 " pathEditMode="relative" rAng="0" ptsTypes="AA">
                                      <p:cBhvr>
                                        <p:cTn id="18" dur="2000" fill="hold"/>
                                        <p:tgtEl>
                                          <p:spTgt spid="123"/>
                                        </p:tgtEl>
                                        <p:attrNameLst>
                                          <p:attrName>ppt_x</p:attrName>
                                          <p:attrName>ppt_y</p:attrName>
                                        </p:attrNameLst>
                                      </p:cBhvr>
                                      <p:rCtr x="19857" y="-16875"/>
                                    </p:animMotion>
                                  </p:childTnLst>
                                </p:cTn>
                              </p:par>
                              <p:par>
                                <p:cTn id="19" presetID="42" presetClass="path" presetSubtype="0" accel="50000" decel="50000" fill="hold" nodeType="withEffect">
                                  <p:stCondLst>
                                    <p:cond delay="0"/>
                                  </p:stCondLst>
                                  <p:childTnLst>
                                    <p:animMotion origin="layout" path="M 3.95833E-6 -4.07407E-6 L 0.23815 -0.45301 " pathEditMode="relative" rAng="0" ptsTypes="AA">
                                      <p:cBhvr>
                                        <p:cTn id="20" dur="2000" fill="hold"/>
                                        <p:tgtEl>
                                          <p:spTgt spid="121"/>
                                        </p:tgtEl>
                                        <p:attrNameLst>
                                          <p:attrName>ppt_x</p:attrName>
                                          <p:attrName>ppt_y</p:attrName>
                                        </p:attrNameLst>
                                      </p:cBhvr>
                                      <p:rCtr x="11901" y="-22662"/>
                                    </p:animMotion>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fade">
                                      <p:cBhvr>
                                        <p:cTn id="24" dur="1000"/>
                                        <p:tgtEl>
                                          <p:spTgt spid="124"/>
                                        </p:tgtEl>
                                      </p:cBhvr>
                                    </p:animEffect>
                                    <p:anim calcmode="lin" valueType="num">
                                      <p:cBhvr>
                                        <p:cTn id="25" dur="1000" fill="hold"/>
                                        <p:tgtEl>
                                          <p:spTgt spid="124"/>
                                        </p:tgtEl>
                                        <p:attrNameLst>
                                          <p:attrName>ppt_x</p:attrName>
                                        </p:attrNameLst>
                                      </p:cBhvr>
                                      <p:tavLst>
                                        <p:tav tm="0">
                                          <p:val>
                                            <p:strVal val="#ppt_x"/>
                                          </p:val>
                                        </p:tav>
                                        <p:tav tm="100000">
                                          <p:val>
                                            <p:strVal val="#ppt_x"/>
                                          </p:val>
                                        </p:tav>
                                      </p:tavLst>
                                    </p:anim>
                                    <p:anim calcmode="lin" valueType="num">
                                      <p:cBhvr>
                                        <p:cTn id="26"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F528D2F6-AC44-4097-8A16-8326632B7740}"/>
              </a:ext>
            </a:extLst>
          </p:cNvPr>
          <p:cNvSpPr txBox="1"/>
          <p:nvPr/>
        </p:nvSpPr>
        <p:spPr>
          <a:xfrm>
            <a:off x="709797" y="404380"/>
            <a:ext cx="10891935" cy="584775"/>
          </a:xfrm>
          <a:prstGeom prst="rect">
            <a:avLst/>
          </a:prstGeom>
          <a:noFill/>
        </p:spPr>
        <p:txBody>
          <a:bodyPr wrap="square" rtlCol="0">
            <a:spAutoFit/>
          </a:bodyPr>
          <a:lstStyle/>
          <a:p>
            <a:r>
              <a:rPr lang="nb-NO" sz="3200" b="1">
                <a:solidFill>
                  <a:srgbClr val="000000"/>
                </a:solidFill>
                <a:latin typeface="+mj-lt"/>
                <a:ea typeface="+mj-ea"/>
                <a:cs typeface="Calibri Light"/>
              </a:rPr>
              <a:t>Trinn 1: Verktøy for å velge faktor - Analysekrysset </a:t>
            </a:r>
          </a:p>
        </p:txBody>
      </p:sp>
      <p:sp>
        <p:nvSpPr>
          <p:cNvPr id="7" name="TekstSylinder 6">
            <a:extLst>
              <a:ext uri="{FF2B5EF4-FFF2-40B4-BE49-F238E27FC236}">
                <a16:creationId xmlns:a16="http://schemas.microsoft.com/office/drawing/2014/main" id="{490C0529-E9F2-4F65-935E-B996CCAC60C6}"/>
              </a:ext>
            </a:extLst>
          </p:cNvPr>
          <p:cNvSpPr txBox="1"/>
          <p:nvPr/>
        </p:nvSpPr>
        <p:spPr>
          <a:xfrm>
            <a:off x="321510" y="1069215"/>
            <a:ext cx="9871788" cy="646331"/>
          </a:xfrm>
          <a:prstGeom prst="rect">
            <a:avLst/>
          </a:prstGeom>
          <a:noFill/>
        </p:spPr>
        <p:txBody>
          <a:bodyPr wrap="square">
            <a:spAutoFit/>
          </a:bodyPr>
          <a:lstStyle/>
          <a:p>
            <a:pPr marL="742950" lvl="1" indent="-285750">
              <a:buFont typeface="Arial" panose="020B0604020202020204" pitchFamily="34" charset="0"/>
              <a:buChar char="•"/>
            </a:pPr>
            <a:r>
              <a:rPr lang="nb-NO"/>
              <a:t>Del i grupper (4-6 personer)</a:t>
            </a:r>
          </a:p>
          <a:p>
            <a:pPr marL="742950" lvl="1" indent="-285750">
              <a:buFont typeface="Arial" panose="020B0604020202020204" pitchFamily="34" charset="0"/>
              <a:buChar char="•"/>
            </a:pPr>
            <a:r>
              <a:rPr lang="nb-NO"/>
              <a:t>Bruk IGP-metodikk (individ – gruppe – plenum)</a:t>
            </a:r>
          </a:p>
        </p:txBody>
      </p:sp>
      <p:pic>
        <p:nvPicPr>
          <p:cNvPr id="3" name="Bilde 2" descr="Et bilde som inneholder bord&#10;&#10;Automatisk generert beskrivelse">
            <a:extLst>
              <a:ext uri="{FF2B5EF4-FFF2-40B4-BE49-F238E27FC236}">
                <a16:creationId xmlns:a16="http://schemas.microsoft.com/office/drawing/2014/main" id="{13D20A1B-8E7B-49C2-B5AC-D53A988C1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506" y="1862973"/>
            <a:ext cx="7403384" cy="4351174"/>
          </a:xfrm>
          <a:prstGeom prst="rect">
            <a:avLst/>
          </a:prstGeom>
        </p:spPr>
      </p:pic>
      <p:sp>
        <p:nvSpPr>
          <p:cNvPr id="4" name="TekstSylinder 3">
            <a:extLst>
              <a:ext uri="{FF2B5EF4-FFF2-40B4-BE49-F238E27FC236}">
                <a16:creationId xmlns:a16="http://schemas.microsoft.com/office/drawing/2014/main" id="{B5A3E1B8-3F71-4C97-B1D0-803AB5B0DAD5}"/>
              </a:ext>
            </a:extLst>
          </p:cNvPr>
          <p:cNvSpPr txBox="1"/>
          <p:nvPr/>
        </p:nvSpPr>
        <p:spPr>
          <a:xfrm>
            <a:off x="1709271" y="1953225"/>
            <a:ext cx="1178464" cy="369332"/>
          </a:xfrm>
          <a:prstGeom prst="rect">
            <a:avLst/>
          </a:prstGeom>
          <a:noFill/>
        </p:spPr>
        <p:txBody>
          <a:bodyPr wrap="none" rtlCol="0">
            <a:spAutoFit/>
          </a:bodyPr>
          <a:lstStyle/>
          <a:p>
            <a:r>
              <a:rPr lang="nb-NO" b="1">
                <a:solidFill>
                  <a:srgbClr val="FF0000"/>
                </a:solidFill>
              </a:rPr>
              <a:t>EKSEMPEL</a:t>
            </a:r>
          </a:p>
        </p:txBody>
      </p:sp>
      <p:sp>
        <p:nvSpPr>
          <p:cNvPr id="9" name="TekstSylinder 8">
            <a:extLst>
              <a:ext uri="{FF2B5EF4-FFF2-40B4-BE49-F238E27FC236}">
                <a16:creationId xmlns:a16="http://schemas.microsoft.com/office/drawing/2014/main" id="{DB6D9909-0691-4FB3-A6E8-80AE15D38097}"/>
              </a:ext>
            </a:extLst>
          </p:cNvPr>
          <p:cNvSpPr txBox="1"/>
          <p:nvPr/>
        </p:nvSpPr>
        <p:spPr>
          <a:xfrm>
            <a:off x="4968704" y="6355024"/>
            <a:ext cx="8297332" cy="369332"/>
          </a:xfrm>
          <a:prstGeom prst="rect">
            <a:avLst/>
          </a:prstGeom>
          <a:noFill/>
        </p:spPr>
        <p:txBody>
          <a:bodyPr wrap="square">
            <a:spAutoFit/>
          </a:bodyPr>
          <a:lstStyle/>
          <a:p>
            <a:r>
              <a:rPr lang="nb-NO">
                <a:hlinkClick r:id="rId4"/>
              </a:rPr>
              <a:t>Beskrivelse av de 10 faktorene | 10FAKTOR</a:t>
            </a:r>
            <a:endParaRPr lang="nb-NO"/>
          </a:p>
        </p:txBody>
      </p:sp>
    </p:spTree>
    <p:extLst>
      <p:ext uri="{BB962C8B-B14F-4D97-AF65-F5344CB8AC3E}">
        <p14:creationId xmlns:p14="http://schemas.microsoft.com/office/powerpoint/2010/main" val="3363550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4CA8C3-5D36-4063-9B8B-E23A0769AA6A}"/>
              </a:ext>
            </a:extLst>
          </p:cNvPr>
          <p:cNvSpPr>
            <a:spLocks noGrp="1"/>
          </p:cNvSpPr>
          <p:nvPr>
            <p:ph type="ctrTitle"/>
          </p:nvPr>
        </p:nvSpPr>
        <p:spPr>
          <a:xfrm>
            <a:off x="972742" y="494844"/>
            <a:ext cx="7707942" cy="797021"/>
          </a:xfrm>
        </p:spPr>
        <p:txBody>
          <a:bodyPr/>
          <a:lstStyle/>
          <a:p>
            <a:r>
              <a:rPr lang="nb-NO" sz="1800">
                <a:solidFill>
                  <a:srgbClr val="000000"/>
                </a:solidFill>
                <a:latin typeface="+mn-lt"/>
              </a:rPr>
              <a:t>Oppfølgingsarbeidet i praksis: </a:t>
            </a:r>
            <a:br>
              <a:rPr lang="nb-NO" sz="3200">
                <a:solidFill>
                  <a:srgbClr val="000000"/>
                </a:solidFill>
                <a:latin typeface="+mn-lt"/>
              </a:rPr>
            </a:br>
            <a:r>
              <a:rPr lang="en-US" sz="3200" b="1" err="1">
                <a:latin typeface="+mn-lt"/>
                <a:ea typeface="+mj-ea"/>
                <a:cs typeface="+mj-cs"/>
              </a:rPr>
              <a:t>Trinn</a:t>
            </a:r>
            <a:r>
              <a:rPr lang="en-US" sz="3200" b="1">
                <a:latin typeface="+mn-lt"/>
                <a:ea typeface="+mj-ea"/>
                <a:cs typeface="+mj-cs"/>
              </a:rPr>
              <a:t> 2 - Målsetting for utviklingsarbeidet</a:t>
            </a:r>
            <a:br>
              <a:rPr lang="en-US" sz="3200" b="1">
                <a:latin typeface="+mj-lt"/>
                <a:ea typeface="+mj-ea"/>
                <a:cs typeface="+mj-cs"/>
              </a:rPr>
            </a:br>
            <a:endParaRPr lang="nb-NO"/>
          </a:p>
        </p:txBody>
      </p:sp>
      <p:sp>
        <p:nvSpPr>
          <p:cNvPr id="3" name="Undertittel 2">
            <a:extLst>
              <a:ext uri="{FF2B5EF4-FFF2-40B4-BE49-F238E27FC236}">
                <a16:creationId xmlns:a16="http://schemas.microsoft.com/office/drawing/2014/main" id="{29A3C584-59AE-49DE-9079-0594A33BB181}"/>
              </a:ext>
            </a:extLst>
          </p:cNvPr>
          <p:cNvSpPr>
            <a:spLocks noGrp="1"/>
          </p:cNvSpPr>
          <p:nvPr>
            <p:ph type="subTitle" idx="1"/>
          </p:nvPr>
        </p:nvSpPr>
        <p:spPr>
          <a:xfrm>
            <a:off x="972742" y="1521436"/>
            <a:ext cx="10115034" cy="3875317"/>
          </a:xfrm>
        </p:spPr>
        <p:txBody>
          <a:bodyPr vert="horz" lIns="91440" tIns="45720" rIns="91440" bIns="45720" rtlCol="0" anchor="t">
            <a:normAutofit/>
          </a:bodyPr>
          <a:lstStyle/>
          <a:p>
            <a:pPr marL="342900" indent="-342900">
              <a:buFont typeface="Wingdings" panose="05000000000000000000" pitchFamily="2" charset="2"/>
              <a:buChar char="Ø"/>
            </a:pPr>
            <a:r>
              <a:rPr lang="nb-NO" sz="1800">
                <a:cs typeface="Calibri"/>
              </a:rPr>
              <a:t>Når dere har prioritert hvilke faktorer dere vil følge opp, må dere bli enige om hva dere ønsker å oppnå. Dersom dere ikke har et felles mål, risikerer dere å lage tiltak i sprikende retninger.</a:t>
            </a:r>
          </a:p>
          <a:p>
            <a:pPr marL="342900" indent="-342900">
              <a:buFont typeface="Wingdings" panose="05000000000000000000" pitchFamily="2" charset="2"/>
              <a:buChar char="Ø"/>
            </a:pPr>
            <a:r>
              <a:rPr lang="nb-NO" sz="1800" b="1" i="0">
                <a:solidFill>
                  <a:srgbClr val="000000"/>
                </a:solidFill>
                <a:effectLst/>
                <a:cs typeface="Calibri"/>
              </a:rPr>
              <a:t>Sett mål</a:t>
            </a:r>
            <a:r>
              <a:rPr lang="nb-NO" sz="1800" b="0" i="0">
                <a:solidFill>
                  <a:srgbClr val="000000"/>
                </a:solidFill>
                <a:effectLst/>
                <a:cs typeface="Calibri"/>
              </a:rPr>
              <a:t>. Eksempel faktor 9 </a:t>
            </a:r>
            <a:r>
              <a:rPr lang="nb-NO" sz="1800">
                <a:cs typeface="Calibri"/>
              </a:rPr>
              <a:t>M</a:t>
            </a:r>
            <a:r>
              <a:rPr lang="nb-NO" sz="1800" b="0" i="0">
                <a:solidFill>
                  <a:srgbClr val="000000"/>
                </a:solidFill>
                <a:effectLst/>
                <a:cs typeface="Calibri"/>
              </a:rPr>
              <a:t>estringsklima: «Vi har kultur for å samarbeide og gjøre hverandre gode». Dere kan evt. sette måltall for ønsket skår om dere ønsker det.</a:t>
            </a:r>
            <a:r>
              <a:rPr lang="nb-NO" sz="1800">
                <a:cs typeface="Calibri"/>
              </a:rPr>
              <a:t> </a:t>
            </a:r>
            <a:endParaRPr lang="nb-NO" sz="1800" b="0" i="0">
              <a:solidFill>
                <a:srgbClr val="000000"/>
              </a:solidFill>
              <a:effectLst/>
              <a:cs typeface="Calibri"/>
            </a:endParaRPr>
          </a:p>
          <a:p>
            <a:pPr marL="342900" indent="-342900">
              <a:buFont typeface="Wingdings" panose="05000000000000000000" pitchFamily="2" charset="2"/>
              <a:buChar char="Ø"/>
            </a:pPr>
            <a:r>
              <a:rPr lang="nb-NO" sz="1800" b="1" i="0">
                <a:solidFill>
                  <a:srgbClr val="000000"/>
                </a:solidFill>
                <a:effectLst/>
                <a:cs typeface="Calibri"/>
              </a:rPr>
              <a:t>Lag «</a:t>
            </a:r>
            <a:r>
              <a:rPr lang="nb-NO" sz="1800" b="1">
                <a:cs typeface="Calibri"/>
              </a:rPr>
              <a:t>glansbilde»/ønskedrøm</a:t>
            </a:r>
            <a:r>
              <a:rPr lang="nb-NO" sz="1800">
                <a:cs typeface="Calibri"/>
              </a:rPr>
              <a:t>: </a:t>
            </a:r>
            <a:br>
              <a:rPr lang="nb-NO" sz="1800">
                <a:cs typeface="Calibri"/>
              </a:rPr>
            </a:br>
            <a:r>
              <a:rPr lang="nb-NO" sz="1800" b="0" i="0">
                <a:solidFill>
                  <a:srgbClr val="000000"/>
                </a:solidFill>
                <a:effectLst/>
                <a:cs typeface="Calibri"/>
              </a:rPr>
              <a:t>Hvis vi har en kultur for å samarbeide og gjøre hverandre gode, hvordan ser det ut på arbeidsplassen vår da? Hva gjør vi? Hva gjør leder? </a:t>
            </a:r>
          </a:p>
          <a:p>
            <a:pPr marL="914400" lvl="1" indent="-457200" algn="l">
              <a:buFont typeface="Arial" panose="020B0604020202020204" pitchFamily="34" charset="0"/>
              <a:buChar char="•"/>
            </a:pPr>
            <a:r>
              <a:rPr lang="nb-NO" sz="1800">
                <a:solidFill>
                  <a:srgbClr val="000000"/>
                </a:solidFill>
                <a:cs typeface="Calibri"/>
              </a:rPr>
              <a:t>3-8 kjennetegn per mål/faktor</a:t>
            </a:r>
          </a:p>
          <a:p>
            <a:pPr algn="l"/>
            <a:endParaRPr lang="nb-NO" sz="2000">
              <a:solidFill>
                <a:srgbClr val="323232"/>
              </a:solidFill>
            </a:endParaRPr>
          </a:p>
          <a:p>
            <a:pPr algn="l"/>
            <a:endParaRPr lang="nb-NO" sz="2000" b="0" i="0">
              <a:solidFill>
                <a:srgbClr val="323232"/>
              </a:solidFill>
              <a:effectLst/>
            </a:endParaRPr>
          </a:p>
          <a:p>
            <a:endParaRPr lang="nb-NO"/>
          </a:p>
        </p:txBody>
      </p:sp>
    </p:spTree>
    <p:extLst>
      <p:ext uri="{BB962C8B-B14F-4D97-AF65-F5344CB8AC3E}">
        <p14:creationId xmlns:p14="http://schemas.microsoft.com/office/powerpoint/2010/main" val="12776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3C488A-7F96-4AB1-84D0-776B530A5571}"/>
              </a:ext>
            </a:extLst>
          </p:cNvPr>
          <p:cNvSpPr>
            <a:spLocks noGrp="1"/>
          </p:cNvSpPr>
          <p:nvPr>
            <p:ph type="ctrTitle"/>
          </p:nvPr>
        </p:nvSpPr>
        <p:spPr>
          <a:xfrm>
            <a:off x="828942" y="353961"/>
            <a:ext cx="9918256" cy="535531"/>
          </a:xfrm>
        </p:spPr>
        <p:txBody>
          <a:bodyPr/>
          <a:lstStyle/>
          <a:p>
            <a:r>
              <a:rPr lang="nb-NO" b="1"/>
              <a:t>Trinn 2: Verktøy for målsetting - Glansbildemetoden</a:t>
            </a:r>
          </a:p>
        </p:txBody>
      </p:sp>
      <p:sp>
        <p:nvSpPr>
          <p:cNvPr id="3" name="Undertittel 2">
            <a:extLst>
              <a:ext uri="{FF2B5EF4-FFF2-40B4-BE49-F238E27FC236}">
                <a16:creationId xmlns:a16="http://schemas.microsoft.com/office/drawing/2014/main" id="{FF59DA00-0C68-4DD6-B22B-F089137EA066}"/>
              </a:ext>
            </a:extLst>
          </p:cNvPr>
          <p:cNvSpPr>
            <a:spLocks noGrp="1"/>
          </p:cNvSpPr>
          <p:nvPr>
            <p:ph type="subTitle" idx="1"/>
          </p:nvPr>
        </p:nvSpPr>
        <p:spPr>
          <a:xfrm>
            <a:off x="7802311" y="1361172"/>
            <a:ext cx="3240401" cy="4435812"/>
          </a:xfrm>
        </p:spPr>
        <p:txBody>
          <a:bodyPr vert="horz" lIns="91440" tIns="45720" rIns="91440" bIns="45720" rtlCol="0" anchor="t">
            <a:normAutofit/>
          </a:bodyPr>
          <a:lstStyle/>
          <a:p>
            <a:pPr marL="342900" indent="-342900">
              <a:buFont typeface="Arial" panose="020B0604020202020204" pitchFamily="34" charset="0"/>
              <a:buChar char="•"/>
            </a:pPr>
            <a:r>
              <a:rPr lang="nb-NO" sz="2000">
                <a:cs typeface="Calibri"/>
              </a:rPr>
              <a:t>Glansbildet = ønsket framtid. </a:t>
            </a:r>
          </a:p>
          <a:p>
            <a:pPr marL="342900" indent="-342900">
              <a:buFont typeface="Arial" panose="020B0604020202020204" pitchFamily="34" charset="0"/>
              <a:buChar char="•"/>
            </a:pPr>
            <a:r>
              <a:rPr lang="nb-NO" sz="2000">
                <a:cs typeface="Calibri"/>
              </a:rPr>
              <a:t>For å konkretisere målet tenk gjennom hvilke konkrete kjennetegn vi vil se når vi har nådd målet. </a:t>
            </a:r>
          </a:p>
          <a:p>
            <a:pPr marL="342900" indent="-342900">
              <a:buFont typeface="Arial" panose="020B0604020202020204" pitchFamily="34" charset="0"/>
              <a:buChar char="•"/>
            </a:pPr>
            <a:r>
              <a:rPr lang="nb-NO" sz="2000">
                <a:cs typeface="Calibri"/>
              </a:rPr>
              <a:t>Hva gjør leder, hva gjør medarbeidere og hva ser vi i organisasjonen? </a:t>
            </a:r>
          </a:p>
          <a:p>
            <a:pPr marL="342900" indent="-342900">
              <a:buFont typeface="Arial" panose="020B0604020202020204" pitchFamily="34" charset="0"/>
              <a:buChar char="•"/>
            </a:pPr>
            <a:r>
              <a:rPr lang="nb-NO" sz="2000">
                <a:cs typeface="Calibri"/>
              </a:rPr>
              <a:t>Bruk IGP</a:t>
            </a:r>
          </a:p>
        </p:txBody>
      </p:sp>
      <p:pic>
        <p:nvPicPr>
          <p:cNvPr id="11" name="Bilde 10" descr="Et bilde som inneholder bord&#10;&#10;Automatisk generert beskrivelse">
            <a:extLst>
              <a:ext uri="{FF2B5EF4-FFF2-40B4-BE49-F238E27FC236}">
                <a16:creationId xmlns:a16="http://schemas.microsoft.com/office/drawing/2014/main" id="{20AD4995-6A0B-47ED-9A5B-C096051F1539}"/>
              </a:ext>
            </a:extLst>
          </p:cNvPr>
          <p:cNvPicPr>
            <a:picLocks noChangeAspect="1"/>
          </p:cNvPicPr>
          <p:nvPr/>
        </p:nvPicPr>
        <p:blipFill rotWithShape="1">
          <a:blip r:embed="rId3">
            <a:extLst>
              <a:ext uri="{28A0092B-C50C-407E-A947-70E740481C1C}">
                <a14:useLocalDpi xmlns:a14="http://schemas.microsoft.com/office/drawing/2010/main" val="0"/>
              </a:ext>
            </a:extLst>
          </a:blip>
          <a:srcRect l="487" t="1233" r="578" b="1367"/>
          <a:stretch/>
        </p:blipFill>
        <p:spPr>
          <a:xfrm>
            <a:off x="828942" y="1361172"/>
            <a:ext cx="6520442" cy="4272897"/>
          </a:xfrm>
          <a:prstGeom prst="rect">
            <a:avLst/>
          </a:prstGeom>
        </p:spPr>
      </p:pic>
      <p:sp>
        <p:nvSpPr>
          <p:cNvPr id="9" name="TekstSylinder 8">
            <a:extLst>
              <a:ext uri="{FF2B5EF4-FFF2-40B4-BE49-F238E27FC236}">
                <a16:creationId xmlns:a16="http://schemas.microsoft.com/office/drawing/2014/main" id="{A042CAEC-A013-45D3-B1AE-68B910CCC599}"/>
              </a:ext>
            </a:extLst>
          </p:cNvPr>
          <p:cNvSpPr txBox="1"/>
          <p:nvPr/>
        </p:nvSpPr>
        <p:spPr>
          <a:xfrm>
            <a:off x="995464" y="3429000"/>
            <a:ext cx="1250004" cy="369332"/>
          </a:xfrm>
          <a:prstGeom prst="rect">
            <a:avLst/>
          </a:prstGeom>
          <a:noFill/>
        </p:spPr>
        <p:txBody>
          <a:bodyPr wrap="square">
            <a:spAutoFit/>
          </a:bodyPr>
          <a:lstStyle/>
          <a:p>
            <a:r>
              <a:rPr lang="nb-NO" b="1">
                <a:solidFill>
                  <a:srgbClr val="FF0000"/>
                </a:solidFill>
              </a:rPr>
              <a:t>EKSEMPEL</a:t>
            </a:r>
          </a:p>
        </p:txBody>
      </p:sp>
      <p:sp>
        <p:nvSpPr>
          <p:cNvPr id="7" name="TekstSylinder 6">
            <a:extLst>
              <a:ext uri="{FF2B5EF4-FFF2-40B4-BE49-F238E27FC236}">
                <a16:creationId xmlns:a16="http://schemas.microsoft.com/office/drawing/2014/main" id="{1F8B99B8-5C0B-436E-8126-699FE426B265}"/>
              </a:ext>
            </a:extLst>
          </p:cNvPr>
          <p:cNvSpPr txBox="1"/>
          <p:nvPr/>
        </p:nvSpPr>
        <p:spPr>
          <a:xfrm>
            <a:off x="828941" y="6083997"/>
            <a:ext cx="8856925" cy="400110"/>
          </a:xfrm>
          <a:prstGeom prst="rect">
            <a:avLst/>
          </a:prstGeom>
          <a:noFill/>
        </p:spPr>
        <p:txBody>
          <a:bodyPr wrap="square">
            <a:spAutoFit/>
          </a:bodyPr>
          <a:lstStyle/>
          <a:p>
            <a:r>
              <a:rPr lang="nb-NO" sz="2000">
                <a:cs typeface="Calibri"/>
              </a:rPr>
              <a:t>Mal til glansbildemetoden finner dere på </a:t>
            </a:r>
            <a:r>
              <a:rPr lang="nb-NO" sz="2000">
                <a:cs typeface="Calibri"/>
                <a:hlinkClick r:id="rId4"/>
              </a:rPr>
              <a:t>temasiden 10-faktor på intranettet vårt</a:t>
            </a:r>
            <a:endParaRPr lang="nb-NO" sz="2000"/>
          </a:p>
        </p:txBody>
      </p:sp>
    </p:spTree>
    <p:extLst>
      <p:ext uri="{BB962C8B-B14F-4D97-AF65-F5344CB8AC3E}">
        <p14:creationId xmlns:p14="http://schemas.microsoft.com/office/powerpoint/2010/main" val="3329745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F528D2F6-AC44-4097-8A16-8326632B7740}"/>
              </a:ext>
            </a:extLst>
          </p:cNvPr>
          <p:cNvSpPr txBox="1"/>
          <p:nvPr/>
        </p:nvSpPr>
        <p:spPr>
          <a:xfrm>
            <a:off x="400051" y="330497"/>
            <a:ext cx="10891935" cy="584775"/>
          </a:xfrm>
          <a:prstGeom prst="rect">
            <a:avLst/>
          </a:prstGeom>
          <a:noFill/>
        </p:spPr>
        <p:txBody>
          <a:bodyPr wrap="square" lIns="91440" tIns="45720" rIns="91440" bIns="45720" rtlCol="0" anchor="t">
            <a:spAutoFit/>
          </a:bodyPr>
          <a:lstStyle/>
          <a:p>
            <a:r>
              <a:rPr lang="nb-NO" sz="3200" b="1">
                <a:solidFill>
                  <a:srgbClr val="000000"/>
                </a:solidFill>
                <a:latin typeface="+mj-lt"/>
                <a:ea typeface="+mj-ea"/>
                <a:cs typeface="Calibri Light"/>
              </a:rPr>
              <a:t>Trinn 2 – Gruppeoppgave (30 min)</a:t>
            </a:r>
          </a:p>
        </p:txBody>
      </p:sp>
      <p:sp>
        <p:nvSpPr>
          <p:cNvPr id="7" name="TekstSylinder 6">
            <a:extLst>
              <a:ext uri="{FF2B5EF4-FFF2-40B4-BE49-F238E27FC236}">
                <a16:creationId xmlns:a16="http://schemas.microsoft.com/office/drawing/2014/main" id="{490C0529-E9F2-4F65-935E-B996CCAC60C6}"/>
              </a:ext>
            </a:extLst>
          </p:cNvPr>
          <p:cNvSpPr txBox="1"/>
          <p:nvPr/>
        </p:nvSpPr>
        <p:spPr>
          <a:xfrm>
            <a:off x="0" y="1177153"/>
            <a:ext cx="11487044" cy="5632311"/>
          </a:xfrm>
          <a:prstGeom prst="rect">
            <a:avLst/>
          </a:prstGeom>
          <a:noFill/>
        </p:spPr>
        <p:txBody>
          <a:bodyPr wrap="square" lIns="91440" tIns="45720" rIns="91440" bIns="45720" anchor="t">
            <a:spAutoFit/>
          </a:bodyPr>
          <a:lstStyle/>
          <a:p>
            <a:pPr lvl="1"/>
            <a:r>
              <a:rPr lang="nb-NO" b="1">
                <a:cs typeface="Calibri"/>
              </a:rPr>
              <a:t>Oppgave 1:</a:t>
            </a:r>
            <a:r>
              <a:rPr lang="nb-NO">
                <a:cs typeface="Calibri"/>
              </a:rPr>
              <a:t> Velg roller og diskuter - 10 min:</a:t>
            </a:r>
          </a:p>
          <a:p>
            <a:pPr marL="800100" lvl="1" indent="-342900">
              <a:buFont typeface="+mj-lt"/>
              <a:buAutoNum type="alphaLcParenR"/>
            </a:pPr>
            <a:r>
              <a:rPr lang="nb-NO">
                <a:cs typeface="Calibri"/>
              </a:rPr>
              <a:t>Velg roller: ordstyrer, sekretær, tidtaker/viddevakt</a:t>
            </a:r>
          </a:p>
          <a:p>
            <a:pPr marL="800100" lvl="1" indent="-342900">
              <a:buFont typeface="+mj-lt"/>
              <a:buAutoNum type="alphaLcParenR"/>
            </a:pPr>
            <a:r>
              <a:rPr lang="nb-NO">
                <a:cs typeface="Calibri"/>
              </a:rPr>
              <a:t>Reflekter/diskuter:</a:t>
            </a:r>
          </a:p>
          <a:p>
            <a:pPr marL="1257300" lvl="2" indent="-342900">
              <a:buFont typeface="Arial" panose="020B0604020202020204" pitchFamily="34" charset="0"/>
              <a:buChar char="•"/>
            </a:pPr>
            <a:r>
              <a:rPr lang="nb-NO">
                <a:cs typeface="Calibri"/>
              </a:rPr>
              <a:t>Hvordan kan pandemien påvirke oppfølgingsarbeidet?</a:t>
            </a:r>
            <a:endParaRPr lang="nb-NO"/>
          </a:p>
          <a:p>
            <a:pPr marL="1257300" lvl="2" indent="-342900">
              <a:buFont typeface="Arial" panose="020B0604020202020204" pitchFamily="34" charset="0"/>
              <a:buChar char="•"/>
            </a:pPr>
            <a:r>
              <a:rPr lang="nb-NO"/>
              <a:t>Hva er viktig å huske på når resultatene fra 10-faktor skal presenteres?</a:t>
            </a:r>
          </a:p>
          <a:p>
            <a:pPr marL="1257300" lvl="2" indent="-342900">
              <a:buFont typeface="Arial" panose="020B0604020202020204" pitchFamily="34" charset="0"/>
              <a:buChar char="•"/>
            </a:pPr>
            <a:r>
              <a:rPr lang="nb-NO"/>
              <a:t>Del gode ideer og tanker: Hvordan kan leder legge til rette for en god oppfølgingsprosess?</a:t>
            </a:r>
          </a:p>
          <a:p>
            <a:pPr lvl="1"/>
            <a:endParaRPr lang="nb-NO" b="1">
              <a:cs typeface="Calibri"/>
            </a:endParaRPr>
          </a:p>
          <a:p>
            <a:pPr lvl="1"/>
            <a:r>
              <a:rPr lang="nb-NO" b="1">
                <a:cs typeface="Calibri"/>
              </a:rPr>
              <a:t>Oppgave 2:</a:t>
            </a:r>
            <a:r>
              <a:rPr lang="nb-NO">
                <a:cs typeface="Calibri"/>
              </a:rPr>
              <a:t> </a:t>
            </a:r>
            <a:r>
              <a:rPr lang="nb-NO" b="1">
                <a:cs typeface="Calibri"/>
              </a:rPr>
              <a:t>Lag et glansbilde for </a:t>
            </a:r>
            <a:r>
              <a:rPr lang="nb-NO" b="1" u="sng">
                <a:cs typeface="Calibri"/>
              </a:rPr>
              <a:t>faktor 9 Mestringsklima </a:t>
            </a:r>
            <a:r>
              <a:rPr lang="nb-NO" b="1">
                <a:cs typeface="Calibri"/>
              </a:rPr>
              <a:t>- 20 min</a:t>
            </a:r>
          </a:p>
          <a:p>
            <a:pPr marL="800100" lvl="1" indent="-342900">
              <a:buFont typeface="+mj-lt"/>
              <a:buAutoNum type="alphaLcParenR"/>
            </a:pPr>
            <a:r>
              <a:rPr lang="nb-NO">
                <a:cs typeface="Calibri"/>
              </a:rPr>
              <a:t>Bli enige om hva dere vil skrive som </a:t>
            </a:r>
            <a:r>
              <a:rPr lang="nb-NO" b="1">
                <a:cs typeface="Calibri"/>
              </a:rPr>
              <a:t>mål for faktoren (5 min);</a:t>
            </a:r>
            <a:r>
              <a:rPr lang="nb-NO">
                <a:cs typeface="Calibri"/>
              </a:rPr>
              <a:t> kan være en setning eller flere punkter. Skriv dette inn venstre kolonne i «glansbildet».</a:t>
            </a:r>
          </a:p>
          <a:p>
            <a:pPr marL="800100" lvl="1" indent="-342900">
              <a:buFont typeface="+mj-lt"/>
              <a:buAutoNum type="alphaLcParenR"/>
            </a:pPr>
            <a:r>
              <a:rPr lang="nb-NO">
                <a:cs typeface="Calibri"/>
              </a:rPr>
              <a:t>Bruk deretter IGP (Individ – gruppe – plenum) når dere fyller ut resten av «glansbildet»</a:t>
            </a:r>
          </a:p>
          <a:p>
            <a:pPr marL="1257300" lvl="2" indent="-342900">
              <a:buFont typeface="Arial" panose="020B0604020202020204" pitchFamily="34" charset="0"/>
              <a:buChar char="•"/>
            </a:pPr>
            <a:r>
              <a:rPr lang="nb-NO" b="1">
                <a:cs typeface="Calibri"/>
              </a:rPr>
              <a:t>Individuell refleksjon (3 min): </a:t>
            </a:r>
            <a:r>
              <a:rPr lang="nb-NO">
                <a:cs typeface="Calibri"/>
              </a:rPr>
              <a:t>Tenk gjennom og noter ned: Hvilke konkrete kjennetegn vil dere se når dere har nådd målet? Hvordan er det på arbeidsplassen da? Hva gjør medarbeiderne? Hva gjør leder? Kjennetegn ved organisasjonen? </a:t>
            </a:r>
          </a:p>
          <a:p>
            <a:pPr marL="1257300" lvl="2" indent="-342900">
              <a:buFont typeface="Arial" panose="020B0604020202020204" pitchFamily="34" charset="0"/>
              <a:buChar char="•"/>
            </a:pPr>
            <a:r>
              <a:rPr lang="nb-NO" b="1">
                <a:cs typeface="Calibri"/>
              </a:rPr>
              <a:t>Gruppe (12 min)</a:t>
            </a:r>
            <a:r>
              <a:rPr lang="nb-NO">
                <a:cs typeface="Calibri"/>
              </a:rPr>
              <a:t>: </a:t>
            </a:r>
          </a:p>
          <a:p>
            <a:pPr marL="1714500" lvl="3" indent="-342900">
              <a:buFont typeface="Courier New" panose="02070309020205020404" pitchFamily="49" charset="0"/>
              <a:buChar char="o"/>
            </a:pPr>
            <a:r>
              <a:rPr lang="nb-NO">
                <a:cs typeface="Calibri"/>
              </a:rPr>
              <a:t>Del et og et innspill om gangen, gå runden til alle innspill er kommet frem. Skriv ned kjennetegnene i presens (nåtid).</a:t>
            </a:r>
            <a:endParaRPr lang="nb-NO" b="1">
              <a:cs typeface="Calibri"/>
            </a:endParaRPr>
          </a:p>
          <a:p>
            <a:pPr marL="1714500" lvl="3" indent="-342900">
              <a:buFont typeface="Courier New" panose="02070309020205020404" pitchFamily="49" charset="0"/>
              <a:buChar char="o"/>
            </a:pPr>
            <a:r>
              <a:rPr lang="nb-NO">
                <a:cs typeface="Calibri"/>
              </a:rPr>
              <a:t>Diskuter og bli enige om 1-2 av kjennetegnene som skal deles muntlig i plenum. </a:t>
            </a:r>
          </a:p>
          <a:p>
            <a:pPr lvl="1"/>
            <a:endParaRPr lang="nb-NO" b="1">
              <a:cs typeface="Calibri"/>
            </a:endParaRPr>
          </a:p>
          <a:p>
            <a:pPr lvl="1"/>
            <a:endParaRPr lang="nb-NO" b="1">
              <a:cs typeface="Calibri"/>
            </a:endParaRPr>
          </a:p>
        </p:txBody>
      </p:sp>
      <p:sp>
        <p:nvSpPr>
          <p:cNvPr id="6" name="TekstSylinder 5">
            <a:extLst>
              <a:ext uri="{FF2B5EF4-FFF2-40B4-BE49-F238E27FC236}">
                <a16:creationId xmlns:a16="http://schemas.microsoft.com/office/drawing/2014/main" id="{55FCDC9C-BFEC-4A80-9563-B58D077A98F2}"/>
              </a:ext>
            </a:extLst>
          </p:cNvPr>
          <p:cNvSpPr txBox="1"/>
          <p:nvPr/>
        </p:nvSpPr>
        <p:spPr>
          <a:xfrm>
            <a:off x="9509740" y="914836"/>
            <a:ext cx="2282209" cy="461665"/>
          </a:xfrm>
          <a:prstGeom prst="rect">
            <a:avLst/>
          </a:prstGeom>
          <a:noFill/>
        </p:spPr>
        <p:txBody>
          <a:bodyPr wrap="square" lIns="91440" tIns="45720" rIns="91440" bIns="45720" anchor="t">
            <a:spAutoFit/>
          </a:bodyPr>
          <a:lstStyle/>
          <a:p>
            <a:endParaRPr lang="nb-NO" sz="2400" b="1">
              <a:solidFill>
                <a:srgbClr val="FF0000"/>
              </a:solidFill>
              <a:cs typeface="Calibri"/>
            </a:endParaRPr>
          </a:p>
        </p:txBody>
      </p:sp>
      <p:graphicFrame>
        <p:nvGraphicFramePr>
          <p:cNvPr id="2" name="Tabell 1">
            <a:extLst>
              <a:ext uri="{FF2B5EF4-FFF2-40B4-BE49-F238E27FC236}">
                <a16:creationId xmlns:a16="http://schemas.microsoft.com/office/drawing/2014/main" id="{3591C63E-67BA-4A96-9609-D890D54E7210}"/>
              </a:ext>
            </a:extLst>
          </p:cNvPr>
          <p:cNvGraphicFramePr>
            <a:graphicFrameLocks noGrp="1"/>
          </p:cNvGraphicFramePr>
          <p:nvPr>
            <p:extLst>
              <p:ext uri="{D42A27DB-BD31-4B8C-83A1-F6EECF244321}">
                <p14:modId xmlns:p14="http://schemas.microsoft.com/office/powerpoint/2010/main" val="1143174819"/>
              </p:ext>
            </p:extLst>
          </p:nvPr>
        </p:nvGraphicFramePr>
        <p:xfrm>
          <a:off x="7441443" y="166797"/>
          <a:ext cx="4300855" cy="1709250"/>
        </p:xfrm>
        <a:graphic>
          <a:graphicData uri="http://schemas.openxmlformats.org/drawingml/2006/table">
            <a:tbl>
              <a:tblPr/>
              <a:tblGrid>
                <a:gridCol w="4300855">
                  <a:extLst>
                    <a:ext uri="{9D8B030D-6E8A-4147-A177-3AD203B41FA5}">
                      <a16:colId xmlns:a16="http://schemas.microsoft.com/office/drawing/2014/main" val="2649826093"/>
                    </a:ext>
                  </a:extLst>
                </a:gridCol>
              </a:tblGrid>
              <a:tr h="268696">
                <a:tc>
                  <a:txBody>
                    <a:bodyPr/>
                    <a:lstStyle/>
                    <a:p>
                      <a:pPr algn="l" rtl="0" fontAlgn="base"/>
                      <a:r>
                        <a:rPr lang="nb-NO" b="1" i="0">
                          <a:solidFill>
                            <a:srgbClr val="005070"/>
                          </a:solidFill>
                          <a:effectLst/>
                          <a:latin typeface="Arial" panose="020B0604020202020204" pitchFamily="34" charset="0"/>
                        </a:rPr>
                        <a:t>Mestringsklima</a:t>
                      </a:r>
                      <a:r>
                        <a:rPr lang="nb-NO" b="1" i="0">
                          <a:solidFill>
                            <a:srgbClr val="FFFFFF"/>
                          </a:solidFill>
                          <a:effectLst/>
                          <a:latin typeface="Arial" panose="020B0604020202020204" pitchFamily="34" charset="0"/>
                        </a:rPr>
                        <a:t>​ </a:t>
                      </a:r>
                      <a:r>
                        <a:rPr lang="nb-NO" sz="1800" b="1" i="0" kern="1200">
                          <a:solidFill>
                            <a:srgbClr val="005070"/>
                          </a:solidFill>
                          <a:effectLst/>
                          <a:latin typeface="Arial" panose="020B0604020202020204" pitchFamily="34" charset="0"/>
                          <a:ea typeface="+mn-ea"/>
                          <a:cs typeface="+mn-cs"/>
                        </a:rPr>
                        <a:t>(faktor 9)</a:t>
                      </a:r>
                    </a:p>
                  </a:txBody>
                  <a:tcP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27432"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732137155"/>
                  </a:ext>
                </a:extLst>
              </a:tr>
              <a:tr h="1343490">
                <a:tc>
                  <a:txBody>
                    <a:bodyPr/>
                    <a:lstStyle/>
                    <a:p>
                      <a:pPr algn="l" rtl="0" fontAlgn="base">
                        <a:buFont typeface="Arial" panose="020B0604020202020204" pitchFamily="34" charset="0"/>
                        <a:buChar char="•"/>
                      </a:pPr>
                      <a:r>
                        <a:rPr lang="nb-NO" b="0" i="0">
                          <a:solidFill>
                            <a:srgbClr val="005070"/>
                          </a:solidFill>
                          <a:effectLst/>
                          <a:latin typeface="Arial" panose="020B0604020202020204" pitchFamily="34" charset="0"/>
                        </a:rPr>
                        <a:t> Bli best mulig ut fra egne forutsetninger</a:t>
                      </a:r>
                      <a:r>
                        <a:rPr lang="nb-NO" b="0" i="0">
                          <a:solidFill>
                            <a:srgbClr val="432D22"/>
                          </a:solidFill>
                          <a:effectLst/>
                          <a:latin typeface="Arial" panose="020B0604020202020204" pitchFamily="34" charset="0"/>
                        </a:rPr>
                        <a:t>​</a:t>
                      </a:r>
                    </a:p>
                    <a:p>
                      <a:pPr algn="l" rtl="0" fontAlgn="base">
                        <a:buFont typeface="Arial" panose="020B0604020202020204" pitchFamily="34" charset="0"/>
                        <a:buChar char="•"/>
                      </a:pPr>
                      <a:r>
                        <a:rPr lang="nb-NO" b="0" i="0">
                          <a:solidFill>
                            <a:srgbClr val="005070"/>
                          </a:solidFill>
                          <a:effectLst/>
                          <a:latin typeface="Arial" panose="020B0604020202020204" pitchFamily="34" charset="0"/>
                        </a:rPr>
                        <a:t> Fokus på læring og utvikling</a:t>
                      </a:r>
                      <a:r>
                        <a:rPr lang="nb-NO" b="0" i="0">
                          <a:solidFill>
                            <a:srgbClr val="432D22"/>
                          </a:solidFill>
                          <a:effectLst/>
                          <a:latin typeface="Arial" panose="020B0604020202020204" pitchFamily="34" charset="0"/>
                        </a:rPr>
                        <a:t>​</a:t>
                      </a:r>
                    </a:p>
                    <a:p>
                      <a:pPr algn="l" rtl="0" fontAlgn="base">
                        <a:buFont typeface="Arial" panose="020B0604020202020204" pitchFamily="34" charset="0"/>
                        <a:buChar char="•"/>
                      </a:pPr>
                      <a:r>
                        <a:rPr lang="nb-NO" b="0" i="0">
                          <a:solidFill>
                            <a:srgbClr val="005070"/>
                          </a:solidFill>
                          <a:effectLst/>
                          <a:latin typeface="Arial" panose="020B0604020202020204" pitchFamily="34" charset="0"/>
                        </a:rPr>
                        <a:t> Dele kompetanse</a:t>
                      </a:r>
                      <a:r>
                        <a:rPr lang="nb-NO" b="0" i="0">
                          <a:solidFill>
                            <a:srgbClr val="432D22"/>
                          </a:solidFill>
                          <a:effectLst/>
                          <a:latin typeface="Arial" panose="020B0604020202020204" pitchFamily="34" charset="0"/>
                        </a:rPr>
                        <a:t>​</a:t>
                      </a:r>
                    </a:p>
                    <a:p>
                      <a:pPr algn="l" rtl="0" fontAlgn="base">
                        <a:buFont typeface="Arial" panose="020B0604020202020204" pitchFamily="34" charset="0"/>
                        <a:buChar char="•"/>
                      </a:pPr>
                      <a:r>
                        <a:rPr lang="nb-NO" b="0" i="0">
                          <a:solidFill>
                            <a:srgbClr val="005070"/>
                          </a:solidFill>
                          <a:effectLst/>
                          <a:latin typeface="Arial" panose="020B0604020202020204" pitchFamily="34" charset="0"/>
                        </a:rPr>
                        <a:t> Gjøre hverandre gode</a:t>
                      </a:r>
                      <a:r>
                        <a:rPr lang="nb-NO" b="0" i="0">
                          <a:solidFill>
                            <a:srgbClr val="432D22"/>
                          </a:solidFill>
                          <a:effectLst/>
                          <a:latin typeface="Arial" panose="020B0604020202020204" pitchFamily="34" charset="0"/>
                        </a:rPr>
                        <a:t>​</a:t>
                      </a:r>
                    </a:p>
                  </a:txBody>
                  <a:tcP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27432"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66076853"/>
                  </a:ext>
                </a:extLst>
              </a:tr>
            </a:tbl>
          </a:graphicData>
        </a:graphic>
      </p:graphicFrame>
    </p:spTree>
    <p:extLst>
      <p:ext uri="{BB962C8B-B14F-4D97-AF65-F5344CB8AC3E}">
        <p14:creationId xmlns:p14="http://schemas.microsoft.com/office/powerpoint/2010/main" val="1405661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BBBB8F-1C6D-427E-86CE-1427C2080895}"/>
              </a:ext>
            </a:extLst>
          </p:cNvPr>
          <p:cNvSpPr>
            <a:spLocks noGrp="1"/>
          </p:cNvSpPr>
          <p:nvPr>
            <p:ph type="ctrTitle"/>
          </p:nvPr>
        </p:nvSpPr>
        <p:spPr>
          <a:xfrm>
            <a:off x="1135776" y="671409"/>
            <a:ext cx="7707942" cy="535531"/>
          </a:xfrm>
        </p:spPr>
        <p:txBody>
          <a:bodyPr/>
          <a:lstStyle/>
          <a:p>
            <a:r>
              <a:rPr lang="nb-NO" b="1">
                <a:cs typeface="Calibri Light"/>
              </a:rPr>
              <a:t>Trinn 2 Gruppeoppgave forts. - Plenum</a:t>
            </a:r>
            <a:endParaRPr lang="nb-NO"/>
          </a:p>
        </p:txBody>
      </p:sp>
      <p:sp>
        <p:nvSpPr>
          <p:cNvPr id="3" name="Undertittel 2">
            <a:extLst>
              <a:ext uri="{FF2B5EF4-FFF2-40B4-BE49-F238E27FC236}">
                <a16:creationId xmlns:a16="http://schemas.microsoft.com/office/drawing/2014/main" id="{D2B37AB2-9EAF-4330-A80A-E944E4DFD11A}"/>
              </a:ext>
            </a:extLst>
          </p:cNvPr>
          <p:cNvSpPr>
            <a:spLocks noGrp="1"/>
          </p:cNvSpPr>
          <p:nvPr>
            <p:ph type="subTitle" idx="1"/>
          </p:nvPr>
        </p:nvSpPr>
        <p:spPr>
          <a:xfrm>
            <a:off x="1246872" y="1701431"/>
            <a:ext cx="9567884" cy="3580419"/>
          </a:xfrm>
        </p:spPr>
        <p:txBody>
          <a:bodyPr vert="horz" lIns="91440" tIns="45720" rIns="91440" bIns="45720" rtlCol="0" anchor="t">
            <a:normAutofit/>
          </a:bodyPr>
          <a:lstStyle/>
          <a:p>
            <a:r>
              <a:rPr lang="nb-NO" sz="2000">
                <a:cs typeface="Calibri"/>
              </a:rPr>
              <a:t>Deling fra gruppene (5 min):</a:t>
            </a:r>
          </a:p>
          <a:p>
            <a:pPr marL="342900" indent="-342900">
              <a:buFont typeface="Arial" panose="020B0604020202020204" pitchFamily="34" charset="0"/>
              <a:buChar char="•"/>
            </a:pPr>
            <a:r>
              <a:rPr lang="nb-NO" sz="2000">
                <a:cs typeface="Calibri"/>
              </a:rPr>
              <a:t>Hver gruppe deler mål(ene) og 1-2 kjennetegn som ble skrevet inn i gruppas glansbilde.</a:t>
            </a:r>
          </a:p>
          <a:p>
            <a:pPr marL="342900" indent="-342900">
              <a:buFont typeface="Arial" panose="020B0604020202020204" pitchFamily="34" charset="0"/>
              <a:buChar char="•"/>
            </a:pPr>
            <a:r>
              <a:rPr lang="nb-NO" sz="2000">
                <a:cs typeface="Calibri"/>
              </a:rPr>
              <a:t>Andre refleksjoner fra gruppearbeidet som noen ønsker å dele?</a:t>
            </a:r>
            <a:endParaRPr lang="nb-NO" sz="2000"/>
          </a:p>
        </p:txBody>
      </p:sp>
      <p:pic>
        <p:nvPicPr>
          <p:cNvPr id="2054" name="Picture 6" descr="10-FAKTOR">
            <a:extLst>
              <a:ext uri="{FF2B5EF4-FFF2-40B4-BE49-F238E27FC236}">
                <a16:creationId xmlns:a16="http://schemas.microsoft.com/office/drawing/2014/main" id="{0E6C138C-DDE8-4B2E-9E38-7A6D272C8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7222" y="3684569"/>
            <a:ext cx="4838789" cy="16720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837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F528D2F6-AC44-4097-8A16-8326632B7740}"/>
              </a:ext>
            </a:extLst>
          </p:cNvPr>
          <p:cNvSpPr txBox="1"/>
          <p:nvPr/>
        </p:nvSpPr>
        <p:spPr>
          <a:xfrm>
            <a:off x="650032" y="526676"/>
            <a:ext cx="10891935" cy="1354217"/>
          </a:xfrm>
          <a:prstGeom prst="rect">
            <a:avLst/>
          </a:prstGeom>
          <a:noFill/>
        </p:spPr>
        <p:txBody>
          <a:bodyPr wrap="square" lIns="91440" tIns="45720" rIns="91440" bIns="45720" rtlCol="0" anchor="t">
            <a:spAutoFit/>
          </a:bodyPr>
          <a:lstStyle/>
          <a:p>
            <a:r>
              <a:rPr lang="nb-NO" b="1">
                <a:solidFill>
                  <a:srgbClr val="000000"/>
                </a:solidFill>
                <a:latin typeface="+mj-lt"/>
                <a:ea typeface="+mj-ea"/>
                <a:cs typeface="Calibri Light"/>
              </a:rPr>
              <a:t>Oppfølgingsarbeidet i praksis:</a:t>
            </a:r>
          </a:p>
          <a:p>
            <a:r>
              <a:rPr lang="nb-NO" sz="3200" b="1">
                <a:solidFill>
                  <a:srgbClr val="000000"/>
                </a:solidFill>
                <a:ea typeface="+mj-ea"/>
                <a:cs typeface="Calibri Light"/>
              </a:rPr>
              <a:t>Trinn 3: Konkrete tiltak og handlingsplan</a:t>
            </a:r>
            <a:endParaRPr lang="nb-NO" sz="3200" b="1">
              <a:cs typeface="Calibri" panose="020F0502020204030204"/>
            </a:endParaRPr>
          </a:p>
          <a:p>
            <a:endParaRPr lang="nb-NO" sz="3200" b="1">
              <a:solidFill>
                <a:srgbClr val="000000"/>
              </a:solidFill>
              <a:latin typeface="+mj-lt"/>
              <a:ea typeface="+mj-ea"/>
              <a:cs typeface="Calibri Light"/>
            </a:endParaRPr>
          </a:p>
        </p:txBody>
      </p:sp>
      <p:sp>
        <p:nvSpPr>
          <p:cNvPr id="7" name="TekstSylinder 6">
            <a:extLst>
              <a:ext uri="{FF2B5EF4-FFF2-40B4-BE49-F238E27FC236}">
                <a16:creationId xmlns:a16="http://schemas.microsoft.com/office/drawing/2014/main" id="{490C0529-E9F2-4F65-935E-B996CCAC60C6}"/>
              </a:ext>
            </a:extLst>
          </p:cNvPr>
          <p:cNvSpPr txBox="1"/>
          <p:nvPr/>
        </p:nvSpPr>
        <p:spPr>
          <a:xfrm>
            <a:off x="680836" y="1613681"/>
            <a:ext cx="10651787" cy="4062651"/>
          </a:xfrm>
          <a:prstGeom prst="rect">
            <a:avLst/>
          </a:prstGeom>
          <a:noFill/>
        </p:spPr>
        <p:txBody>
          <a:bodyPr wrap="square" lIns="91440" tIns="45720" rIns="91440" bIns="45720" anchor="t">
            <a:spAutoFit/>
          </a:bodyPr>
          <a:lstStyle/>
          <a:p>
            <a:pPr marL="285750" indent="-285750" algn="l">
              <a:buFont typeface="Wingdings" panose="05000000000000000000" pitchFamily="2" charset="2"/>
              <a:buChar char="Ø"/>
            </a:pPr>
            <a:r>
              <a:rPr lang="nb-NO">
                <a:ea typeface="+mn-lt"/>
                <a:cs typeface="+mn-lt"/>
              </a:rPr>
              <a:t>Ta utgangspunkt i «glansbildet» (mål og kjennetegn på god praksis) dere har laget. Hvilke konkrete tiltak/aktiviteter kan dere gjøre for å komme dit? </a:t>
            </a:r>
          </a:p>
          <a:p>
            <a:pPr algn="l"/>
            <a:endParaRPr lang="nb-NO">
              <a:ea typeface="+mn-lt"/>
              <a:cs typeface="+mn-lt"/>
            </a:endParaRPr>
          </a:p>
          <a:p>
            <a:pPr marL="285750" indent="-285750" algn="l">
              <a:buFont typeface="Wingdings" panose="05000000000000000000" pitchFamily="2" charset="2"/>
              <a:buChar char="Ø"/>
            </a:pPr>
            <a:r>
              <a:rPr lang="nb-NO">
                <a:ea typeface="+mn-lt"/>
                <a:cs typeface="+mn-lt"/>
              </a:rPr>
              <a:t>Bruk IGP-metodikk (individ – gruppe – plenum)</a:t>
            </a:r>
          </a:p>
          <a:p>
            <a:pPr marL="285750" indent="-285750" algn="l">
              <a:buFont typeface="Wingdings" panose="05000000000000000000" pitchFamily="2" charset="2"/>
              <a:buChar char="Ø"/>
            </a:pPr>
            <a:r>
              <a:rPr lang="nb-NO" b="1">
                <a:ea typeface="+mn-lt"/>
                <a:cs typeface="+mn-lt"/>
              </a:rPr>
              <a:t>Lag konkrete tiltak</a:t>
            </a:r>
            <a:endParaRPr lang="nb-NO">
              <a:ea typeface="+mn-lt"/>
              <a:cs typeface="+mn-lt"/>
            </a:endParaRPr>
          </a:p>
          <a:p>
            <a:pPr marL="285750" indent="-285750" algn="l">
              <a:buFont typeface="Wingdings" panose="05000000000000000000" pitchFamily="2" charset="2"/>
              <a:buChar char="Ø"/>
            </a:pPr>
            <a:r>
              <a:rPr lang="nb-NO">
                <a:ea typeface="+mn-lt"/>
                <a:cs typeface="+mn-lt"/>
              </a:rPr>
              <a:t>Skriv tiltak inn i </a:t>
            </a:r>
            <a:r>
              <a:rPr lang="nb-NO" b="1">
                <a:ea typeface="+mn-lt"/>
                <a:cs typeface="+mn-lt"/>
              </a:rPr>
              <a:t>handlingsplan</a:t>
            </a:r>
          </a:p>
          <a:p>
            <a:pPr marL="742950" lvl="1" indent="-285750">
              <a:buFont typeface="Arial" panose="020B0604020202020204" pitchFamily="34" charset="0"/>
              <a:buChar char="•"/>
            </a:pPr>
            <a:r>
              <a:rPr lang="nb-NO">
                <a:ea typeface="+mn-lt"/>
                <a:cs typeface="+mn-lt"/>
              </a:rPr>
              <a:t>Bruk tiltaksmatrisen for å vurdere hvilke tiltak som bør gjennomføres</a:t>
            </a:r>
          </a:p>
          <a:p>
            <a:pPr marL="742950" lvl="1" indent="-285750">
              <a:buFont typeface="Arial" panose="020B0604020202020204" pitchFamily="34" charset="0"/>
              <a:buChar char="•"/>
            </a:pPr>
            <a:r>
              <a:rPr lang="nb-NO">
                <a:ea typeface="+mn-lt"/>
                <a:cs typeface="+mn-lt"/>
              </a:rPr>
              <a:t>En handlingsplan er en samling av alle mål og tiltak for faktorene dere har valgt.</a:t>
            </a:r>
            <a:endParaRPr lang="nb-NO">
              <a:cs typeface="Calibri"/>
            </a:endParaRPr>
          </a:p>
          <a:p>
            <a:pPr marL="742950" lvl="1" indent="-285750">
              <a:buFont typeface="Arial" panose="020B0604020202020204" pitchFamily="34" charset="0"/>
              <a:buChar char="•"/>
            </a:pPr>
            <a:endParaRPr lang="nb-NO">
              <a:ea typeface="+mn-lt"/>
              <a:cs typeface="+mn-lt"/>
            </a:endParaRPr>
          </a:p>
          <a:p>
            <a:pPr marL="285750" indent="-285750" algn="l">
              <a:buFont typeface="Wingdings" panose="05000000000000000000" pitchFamily="2" charset="2"/>
              <a:buChar char="Ø"/>
            </a:pPr>
            <a:r>
              <a:rPr lang="nb-NO" b="1">
                <a:ea typeface="+mn-lt"/>
                <a:cs typeface="+mn-lt"/>
              </a:rPr>
              <a:t>Se sammenhenger</a:t>
            </a:r>
            <a:r>
              <a:rPr lang="nb-NO">
                <a:ea typeface="+mn-lt"/>
                <a:cs typeface="+mn-lt"/>
              </a:rPr>
              <a:t>: Knytt tiltak til andre aktuelle planer, prosesser, prosjekter </a:t>
            </a:r>
            <a:r>
              <a:rPr lang="nb-NO" err="1">
                <a:ea typeface="+mn-lt"/>
                <a:cs typeface="+mn-lt"/>
              </a:rPr>
              <a:t>etc</a:t>
            </a:r>
            <a:r>
              <a:rPr lang="nb-NO">
                <a:ea typeface="+mn-lt"/>
                <a:cs typeface="+mn-lt"/>
              </a:rPr>
              <a:t> </a:t>
            </a:r>
          </a:p>
          <a:p>
            <a:pPr marL="285750" indent="-285750" algn="l">
              <a:buFont typeface="Wingdings" panose="05000000000000000000" pitchFamily="2" charset="2"/>
              <a:buChar char="Ø"/>
            </a:pPr>
            <a:endParaRPr lang="nb-NO">
              <a:ea typeface="+mn-lt"/>
              <a:cs typeface="+mn-lt"/>
            </a:endParaRPr>
          </a:p>
          <a:p>
            <a:pPr algn="l"/>
            <a:endParaRPr lang="nb-NO">
              <a:ea typeface="+mn-lt"/>
              <a:cs typeface="+mn-lt"/>
            </a:endParaRPr>
          </a:p>
          <a:p>
            <a:pPr algn="l"/>
            <a:endParaRPr lang="nb-NO" sz="2400">
              <a:ea typeface="+mn-lt"/>
              <a:cs typeface="+mn-lt"/>
              <a:hlinkClick r:id="rId3" invalidUrl="http://"/>
            </a:endParaRPr>
          </a:p>
          <a:p>
            <a:pPr lvl="1"/>
            <a:endParaRPr lang="nb-NO"/>
          </a:p>
        </p:txBody>
      </p:sp>
    </p:spTree>
    <p:extLst>
      <p:ext uri="{BB962C8B-B14F-4D97-AF65-F5344CB8AC3E}">
        <p14:creationId xmlns:p14="http://schemas.microsoft.com/office/powerpoint/2010/main" val="1663097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F528D2F6-AC44-4097-8A16-8326632B7740}"/>
              </a:ext>
            </a:extLst>
          </p:cNvPr>
          <p:cNvSpPr txBox="1"/>
          <p:nvPr/>
        </p:nvSpPr>
        <p:spPr>
          <a:xfrm>
            <a:off x="779010" y="446803"/>
            <a:ext cx="10891935" cy="584775"/>
          </a:xfrm>
          <a:prstGeom prst="rect">
            <a:avLst/>
          </a:prstGeom>
          <a:noFill/>
        </p:spPr>
        <p:txBody>
          <a:bodyPr wrap="square" lIns="91440" tIns="45720" rIns="91440" bIns="45720" rtlCol="0" anchor="t">
            <a:spAutoFit/>
          </a:bodyPr>
          <a:lstStyle/>
          <a:p>
            <a:r>
              <a:rPr lang="nb-NO" sz="3200" b="1">
                <a:solidFill>
                  <a:srgbClr val="000000"/>
                </a:solidFill>
                <a:latin typeface="+mj-lt"/>
                <a:ea typeface="+mj-ea"/>
                <a:cs typeface="Calibri Light"/>
              </a:rPr>
              <a:t>Trinn 3: Verktøy for å prioritere tiltak  - Tiltaksmatrisen</a:t>
            </a:r>
            <a:endParaRPr lang="nb-NO" sz="3200">
              <a:solidFill>
                <a:srgbClr val="000000"/>
              </a:solidFill>
              <a:latin typeface="Calibri Light"/>
              <a:ea typeface="+mj-ea"/>
              <a:cs typeface="Calibri Light"/>
            </a:endParaRPr>
          </a:p>
        </p:txBody>
      </p:sp>
      <p:graphicFrame>
        <p:nvGraphicFramePr>
          <p:cNvPr id="4" name="Tabell 3">
            <a:extLst>
              <a:ext uri="{FF2B5EF4-FFF2-40B4-BE49-F238E27FC236}">
                <a16:creationId xmlns:a16="http://schemas.microsoft.com/office/drawing/2014/main" id="{45098E5D-AD6E-4847-AB56-2FFB1CDE5EC9}"/>
              </a:ext>
            </a:extLst>
          </p:cNvPr>
          <p:cNvGraphicFramePr>
            <a:graphicFrameLocks noGrp="1"/>
          </p:cNvGraphicFramePr>
          <p:nvPr>
            <p:extLst>
              <p:ext uri="{D42A27DB-BD31-4B8C-83A1-F6EECF244321}">
                <p14:modId xmlns:p14="http://schemas.microsoft.com/office/powerpoint/2010/main" val="945386969"/>
              </p:ext>
            </p:extLst>
          </p:nvPr>
        </p:nvGraphicFramePr>
        <p:xfrm>
          <a:off x="905583" y="2511928"/>
          <a:ext cx="9416474" cy="3760466"/>
        </p:xfrm>
        <a:graphic>
          <a:graphicData uri="http://schemas.openxmlformats.org/drawingml/2006/table">
            <a:tbl>
              <a:tblPr/>
              <a:tblGrid>
                <a:gridCol w="2235475">
                  <a:extLst>
                    <a:ext uri="{9D8B030D-6E8A-4147-A177-3AD203B41FA5}">
                      <a16:colId xmlns:a16="http://schemas.microsoft.com/office/drawing/2014/main" val="4137622168"/>
                    </a:ext>
                  </a:extLst>
                </a:gridCol>
                <a:gridCol w="1430942">
                  <a:extLst>
                    <a:ext uri="{9D8B030D-6E8A-4147-A177-3AD203B41FA5}">
                      <a16:colId xmlns:a16="http://schemas.microsoft.com/office/drawing/2014/main" val="3592030878"/>
                    </a:ext>
                  </a:extLst>
                </a:gridCol>
                <a:gridCol w="2760292">
                  <a:extLst>
                    <a:ext uri="{9D8B030D-6E8A-4147-A177-3AD203B41FA5}">
                      <a16:colId xmlns:a16="http://schemas.microsoft.com/office/drawing/2014/main" val="1181339474"/>
                    </a:ext>
                  </a:extLst>
                </a:gridCol>
                <a:gridCol w="2989765">
                  <a:extLst>
                    <a:ext uri="{9D8B030D-6E8A-4147-A177-3AD203B41FA5}">
                      <a16:colId xmlns:a16="http://schemas.microsoft.com/office/drawing/2014/main" val="2105117399"/>
                    </a:ext>
                  </a:extLst>
                </a:gridCol>
              </a:tblGrid>
              <a:tr h="565783">
                <a:tc rowSpan="2" gridSpan="2">
                  <a:txBody>
                    <a:bodyPr/>
                    <a:lstStyle/>
                    <a:p>
                      <a:pPr algn="l" rtl="0" fontAlgn="base"/>
                      <a:r>
                        <a:rPr lang="nb-NO" sz="2400" b="1" i="0">
                          <a:solidFill>
                            <a:srgbClr val="000000"/>
                          </a:solidFill>
                          <a:effectLst/>
                          <a:latin typeface="Calibri" panose="020F0502020204030204" pitchFamily="34" charset="0"/>
                        </a:rPr>
                        <a:t>Tiltaks-</a:t>
                      </a:r>
                      <a:r>
                        <a:rPr lang="nb-NO" sz="2400" b="0" i="0">
                          <a:solidFill>
                            <a:srgbClr val="000000"/>
                          </a:solidFill>
                          <a:effectLst/>
                          <a:latin typeface="Calibri" panose="020F0502020204030204" pitchFamily="34" charset="0"/>
                        </a:rPr>
                        <a:t> </a:t>
                      </a:r>
                      <a:endParaRPr lang="nb-NO" b="0" i="0">
                        <a:effectLst/>
                      </a:endParaRPr>
                    </a:p>
                    <a:p>
                      <a:pPr algn="l" rtl="0" fontAlgn="base"/>
                      <a:r>
                        <a:rPr lang="nb-NO" sz="2400" b="1" i="0">
                          <a:solidFill>
                            <a:srgbClr val="000000"/>
                          </a:solidFill>
                          <a:effectLst/>
                          <a:latin typeface="Calibri" panose="020F0502020204030204" pitchFamily="34" charset="0"/>
                        </a:rPr>
                        <a:t>matrisen</a:t>
                      </a:r>
                      <a:r>
                        <a:rPr lang="nb-NO" sz="2400" b="0" i="0">
                          <a:solidFill>
                            <a:srgbClr val="000000"/>
                          </a:solidFill>
                          <a:effectLst/>
                          <a:latin typeface="Calibri" panose="020F0502020204030204" pitchFamily="34" charset="0"/>
                        </a:rPr>
                        <a:t> </a:t>
                      </a:r>
                      <a:endParaRPr lang="nb-NO" b="0" i="0">
                        <a:effectLst/>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CE6F2"/>
                    </a:solidFill>
                  </a:tcPr>
                </a:tc>
                <a:tc rowSpan="2" hMerge="1">
                  <a:txBody>
                    <a:bodyPr/>
                    <a:lstStyle/>
                    <a:p>
                      <a:endParaRPr lang="nb-NO"/>
                    </a:p>
                  </a:txBody>
                  <a:tcPr/>
                </a:tc>
                <a:tc gridSpan="2">
                  <a:txBody>
                    <a:bodyPr/>
                    <a:lstStyle/>
                    <a:p>
                      <a:pPr algn="ctr" rtl="0" fontAlgn="base"/>
                      <a:r>
                        <a:rPr lang="nb-NO" sz="1600" b="1" i="0">
                          <a:solidFill>
                            <a:srgbClr val="000000"/>
                          </a:solidFill>
                          <a:effectLst/>
                          <a:latin typeface="Calibri" panose="020F0502020204030204" pitchFamily="34" charset="0"/>
                        </a:rPr>
                        <a:t>Gjennomførbarhet</a:t>
                      </a:r>
                      <a:r>
                        <a:rPr lang="nb-NO" sz="1600" b="0" i="0">
                          <a:solidFill>
                            <a:srgbClr val="000000"/>
                          </a:solidFill>
                          <a:effectLst/>
                          <a:latin typeface="Calibri" panose="020F0502020204030204" pitchFamily="34" charset="0"/>
                        </a:rPr>
                        <a:t> </a:t>
                      </a:r>
                      <a:endParaRPr lang="nb-NO" b="0" i="0">
                        <a:effectLst/>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CE6F2"/>
                    </a:solidFill>
                  </a:tcPr>
                </a:tc>
                <a:tc hMerge="1">
                  <a:txBody>
                    <a:bodyPr/>
                    <a:lstStyle/>
                    <a:p>
                      <a:endParaRPr lang="nb-NO"/>
                    </a:p>
                  </a:txBody>
                  <a:tcPr/>
                </a:tc>
                <a:extLst>
                  <a:ext uri="{0D108BD9-81ED-4DB2-BD59-A6C34878D82A}">
                    <a16:rowId xmlns:a16="http://schemas.microsoft.com/office/drawing/2014/main" val="2328288361"/>
                  </a:ext>
                </a:extLst>
              </a:tr>
              <a:tr h="520069">
                <a:tc gridSpan="2" vMerge="1">
                  <a:txBody>
                    <a:bodyPr/>
                    <a:lstStyle/>
                    <a:p>
                      <a:endParaRPr lang="nb-NO"/>
                    </a:p>
                  </a:txBody>
                  <a:tcPr/>
                </a:tc>
                <a:tc hMerge="1" vMerge="1">
                  <a:txBody>
                    <a:bodyPr/>
                    <a:lstStyle/>
                    <a:p>
                      <a:endParaRPr lang="nb-NO"/>
                    </a:p>
                  </a:txBody>
                  <a:tcPr/>
                </a:tc>
                <a:tc>
                  <a:txBody>
                    <a:bodyPr/>
                    <a:lstStyle/>
                    <a:p>
                      <a:pPr algn="l" rtl="0" fontAlgn="base"/>
                      <a:r>
                        <a:rPr lang="nb-NO" sz="1400" b="1" i="0">
                          <a:solidFill>
                            <a:srgbClr val="000000"/>
                          </a:solidFill>
                          <a:effectLst/>
                          <a:latin typeface="Calibri" panose="020F0502020204030204" pitchFamily="34" charset="0"/>
                        </a:rPr>
                        <a:t>Vanskelig</a:t>
                      </a:r>
                      <a:r>
                        <a:rPr lang="nb-NO" sz="1400" b="0" i="0">
                          <a:solidFill>
                            <a:srgbClr val="000000"/>
                          </a:solidFill>
                          <a:effectLst/>
                          <a:latin typeface="Calibri" panose="020F0502020204030204" pitchFamily="34" charset="0"/>
                        </a:rPr>
                        <a:t> </a:t>
                      </a:r>
                      <a:endParaRPr lang="nb-NO" b="0" i="0">
                        <a:effectLst/>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CE6F2"/>
                    </a:solidFill>
                  </a:tcPr>
                </a:tc>
                <a:tc>
                  <a:txBody>
                    <a:bodyPr/>
                    <a:lstStyle/>
                    <a:p>
                      <a:pPr algn="l" rtl="0" fontAlgn="base"/>
                      <a:r>
                        <a:rPr lang="nb-NO" sz="1400" b="1" i="0">
                          <a:solidFill>
                            <a:srgbClr val="000000"/>
                          </a:solidFill>
                          <a:effectLst/>
                          <a:latin typeface="Calibri" panose="020F0502020204030204" pitchFamily="34" charset="0"/>
                        </a:rPr>
                        <a:t>Lett</a:t>
                      </a:r>
                      <a:r>
                        <a:rPr lang="nb-NO" sz="1400" b="0" i="0">
                          <a:solidFill>
                            <a:srgbClr val="000000"/>
                          </a:solidFill>
                          <a:effectLst/>
                          <a:latin typeface="Calibri" panose="020F0502020204030204" pitchFamily="34" charset="0"/>
                        </a:rPr>
                        <a:t> </a:t>
                      </a:r>
                      <a:endParaRPr lang="nb-NO" b="0" i="0">
                        <a:effectLst/>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4251901520"/>
                  </a:ext>
                </a:extLst>
              </a:tr>
              <a:tr h="1247296">
                <a:tc rowSpan="2">
                  <a:txBody>
                    <a:bodyPr/>
                    <a:lstStyle/>
                    <a:p>
                      <a:pPr algn="l" rtl="0" fontAlgn="base"/>
                      <a:r>
                        <a:rPr lang="nb-NO" sz="1600" b="1" i="0">
                          <a:solidFill>
                            <a:srgbClr val="000000"/>
                          </a:solidFill>
                          <a:effectLst/>
                          <a:latin typeface="Calibri" panose="020F0502020204030204" pitchFamily="34" charset="0"/>
                        </a:rPr>
                        <a:t> </a:t>
                      </a:r>
                    </a:p>
                    <a:p>
                      <a:pPr algn="l" rtl="0" fontAlgn="base"/>
                      <a:r>
                        <a:rPr lang="nb-NO" sz="1600" b="0" i="0">
                          <a:solidFill>
                            <a:srgbClr val="000000"/>
                          </a:solidFill>
                          <a:effectLst/>
                          <a:latin typeface="Calibri" panose="020F0502020204030204" pitchFamily="34" charset="0"/>
                        </a:rPr>
                        <a:t> </a:t>
                      </a:r>
                      <a:endParaRPr lang="nb-NO" b="0" i="0">
                        <a:effectLst/>
                      </a:endParaRPr>
                    </a:p>
                    <a:p>
                      <a:pPr algn="l" rtl="0" fontAlgn="base"/>
                      <a:r>
                        <a:rPr lang="nb-NO" sz="1600" b="0" i="0">
                          <a:solidFill>
                            <a:srgbClr val="000000"/>
                          </a:solidFill>
                          <a:effectLst/>
                          <a:latin typeface="Calibri" panose="020F0502020204030204" pitchFamily="34" charset="0"/>
                        </a:rPr>
                        <a:t> </a:t>
                      </a:r>
                      <a:endParaRPr lang="nb-NO" b="0" i="0">
                        <a:effectLst/>
                      </a:endParaRPr>
                    </a:p>
                    <a:p>
                      <a:pPr algn="l" rtl="0" fontAlgn="base"/>
                      <a:r>
                        <a:rPr lang="nb-NO" sz="1600" b="1" i="0">
                          <a:solidFill>
                            <a:srgbClr val="000000"/>
                          </a:solidFill>
                          <a:effectLst/>
                          <a:latin typeface="Calibri" panose="020F0502020204030204" pitchFamily="34" charset="0"/>
                        </a:rPr>
                        <a:t>Påvirkning</a:t>
                      </a:r>
                      <a:r>
                        <a:rPr lang="nb-NO" sz="1600" b="0" i="0">
                          <a:solidFill>
                            <a:srgbClr val="000000"/>
                          </a:solidFill>
                          <a:effectLst/>
                          <a:latin typeface="Calibri" panose="020F0502020204030204" pitchFamily="34" charset="0"/>
                        </a:rPr>
                        <a:t> </a:t>
                      </a:r>
                      <a:endParaRPr lang="nb-NO" b="0" i="0">
                        <a:effectLst/>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CE6F2"/>
                    </a:solidFill>
                  </a:tcPr>
                </a:tc>
                <a:tc>
                  <a:txBody>
                    <a:bodyPr/>
                    <a:lstStyle/>
                    <a:p>
                      <a:pPr algn="l" rtl="0" fontAlgn="base"/>
                      <a:r>
                        <a:rPr lang="nb-NO" sz="1400" b="1" i="0">
                          <a:solidFill>
                            <a:srgbClr val="000000"/>
                          </a:solidFill>
                          <a:effectLst/>
                          <a:latin typeface="Calibri" panose="020F0502020204030204" pitchFamily="34" charset="0"/>
                        </a:rPr>
                        <a:t>Stor</a:t>
                      </a:r>
                      <a:r>
                        <a:rPr lang="nb-NO" sz="1400" b="0" i="0">
                          <a:solidFill>
                            <a:srgbClr val="000000"/>
                          </a:solidFill>
                          <a:effectLst/>
                          <a:latin typeface="Calibri" panose="020F0502020204030204" pitchFamily="34" charset="0"/>
                        </a:rPr>
                        <a:t> </a:t>
                      </a:r>
                      <a:endParaRPr lang="nb-NO" b="0" i="0">
                        <a:effectLst/>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CE6F2"/>
                    </a:solidFill>
                  </a:tcPr>
                </a:tc>
                <a:tc>
                  <a:txBody>
                    <a:bodyPr/>
                    <a:lstStyle/>
                    <a:p>
                      <a:pPr algn="l" rtl="0" fontAlgn="base"/>
                      <a:r>
                        <a:rPr lang="nb-NO" sz="1400" b="0" i="1">
                          <a:solidFill>
                            <a:srgbClr val="000000"/>
                          </a:solidFill>
                          <a:effectLst/>
                          <a:latin typeface="Calibri" panose="020F0502020204030204" pitchFamily="34" charset="0"/>
                        </a:rPr>
                        <a:t>Kanskje</a:t>
                      </a:r>
                      <a:r>
                        <a:rPr lang="nb-NO" sz="1400" b="0" i="0">
                          <a:solidFill>
                            <a:srgbClr val="000000"/>
                          </a:solidFill>
                          <a:effectLst/>
                          <a:latin typeface="Calibri" panose="020F0502020204030204" pitchFamily="34" charset="0"/>
                        </a:rPr>
                        <a:t> </a:t>
                      </a:r>
                      <a:endParaRPr lang="nb-NO" b="0" i="0">
                        <a:effectLst/>
                      </a:endParaRPr>
                    </a:p>
                    <a:p>
                      <a:pPr algn="l" rtl="0" fontAlgn="base"/>
                      <a:r>
                        <a:rPr lang="nb-NO" sz="1400" b="0" i="1">
                          <a:solidFill>
                            <a:srgbClr val="000000"/>
                          </a:solidFill>
                          <a:effectLst/>
                          <a:latin typeface="Calibri" panose="020F0502020204030204" pitchFamily="34" charset="0"/>
                        </a:rPr>
                        <a:t>Bør vurdere</a:t>
                      </a:r>
                      <a:r>
                        <a:rPr lang="nb-NO" sz="1400" b="0" i="0">
                          <a:solidFill>
                            <a:srgbClr val="000000"/>
                          </a:solidFill>
                          <a:effectLst/>
                          <a:latin typeface="Calibri" panose="020F0502020204030204" pitchFamily="34" charset="0"/>
                        </a:rPr>
                        <a:t> </a:t>
                      </a:r>
                      <a:endParaRPr lang="nb-NO" b="0" i="0">
                        <a:effectLst/>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nb-NO" sz="1400" b="0" i="1">
                          <a:solidFill>
                            <a:srgbClr val="000000"/>
                          </a:solidFill>
                          <a:effectLst/>
                          <a:latin typeface="Calibri" panose="020F0502020204030204" pitchFamily="34" charset="0"/>
                        </a:rPr>
                        <a:t>Quick-wins: Ja</a:t>
                      </a:r>
                      <a:r>
                        <a:rPr lang="nb-NO" sz="1400" b="0" i="0">
                          <a:solidFill>
                            <a:srgbClr val="000000"/>
                          </a:solidFill>
                          <a:effectLst/>
                          <a:latin typeface="Calibri" panose="020F0502020204030204" pitchFamily="34" charset="0"/>
                        </a:rPr>
                        <a:t> </a:t>
                      </a:r>
                      <a:endParaRPr lang="nb-NO" b="0" i="0">
                        <a:effectLst/>
                      </a:endParaRPr>
                    </a:p>
                    <a:p>
                      <a:pPr algn="l" rtl="0" fontAlgn="base"/>
                      <a:r>
                        <a:rPr lang="nb-NO" sz="1400" b="0" i="1">
                          <a:solidFill>
                            <a:srgbClr val="000000"/>
                          </a:solidFill>
                          <a:effectLst/>
                          <a:latin typeface="Calibri" panose="020F0502020204030204" pitchFamily="34" charset="0"/>
                        </a:rPr>
                        <a:t>Bør gjøre</a:t>
                      </a:r>
                      <a:r>
                        <a:rPr lang="nb-NO" sz="1400" b="0" i="0">
                          <a:solidFill>
                            <a:srgbClr val="000000"/>
                          </a:solidFill>
                          <a:effectLst/>
                          <a:latin typeface="Calibri" panose="020F0502020204030204" pitchFamily="34" charset="0"/>
                        </a:rPr>
                        <a:t> </a:t>
                      </a:r>
                      <a:endParaRPr lang="nb-NO" b="0" i="0">
                        <a:effectLst/>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4529960"/>
                  </a:ext>
                </a:extLst>
              </a:tr>
              <a:tr h="1427318">
                <a:tc vMerge="1">
                  <a:txBody>
                    <a:bodyPr/>
                    <a:lstStyle/>
                    <a:p>
                      <a:endParaRPr lang="nb-NO"/>
                    </a:p>
                  </a:txBody>
                  <a:tcPr/>
                </a:tc>
                <a:tc>
                  <a:txBody>
                    <a:bodyPr/>
                    <a:lstStyle/>
                    <a:p>
                      <a:pPr algn="l" rtl="0" fontAlgn="base"/>
                      <a:r>
                        <a:rPr lang="nb-NO" sz="1400" b="1" i="0">
                          <a:solidFill>
                            <a:srgbClr val="000000"/>
                          </a:solidFill>
                          <a:effectLst/>
                          <a:latin typeface="Calibri" panose="020F0502020204030204" pitchFamily="34" charset="0"/>
                        </a:rPr>
                        <a:t>Liten</a:t>
                      </a:r>
                      <a:r>
                        <a:rPr lang="nb-NO" sz="1400" b="0" i="0">
                          <a:solidFill>
                            <a:srgbClr val="000000"/>
                          </a:solidFill>
                          <a:effectLst/>
                          <a:latin typeface="Calibri" panose="020F0502020204030204" pitchFamily="34" charset="0"/>
                        </a:rPr>
                        <a:t> </a:t>
                      </a:r>
                      <a:endParaRPr lang="nb-NO" b="0" i="0">
                        <a:effectLst/>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CE6F2"/>
                    </a:solidFill>
                  </a:tcPr>
                </a:tc>
                <a:tc>
                  <a:txBody>
                    <a:bodyPr/>
                    <a:lstStyle/>
                    <a:p>
                      <a:pPr algn="l" rtl="0" fontAlgn="base"/>
                      <a:r>
                        <a:rPr lang="nb-NO" sz="1400" b="0" i="1">
                          <a:solidFill>
                            <a:srgbClr val="000000"/>
                          </a:solidFill>
                          <a:effectLst/>
                          <a:latin typeface="Calibri" panose="020F0502020204030204" pitchFamily="34" charset="0"/>
                        </a:rPr>
                        <a:t>Nei</a:t>
                      </a:r>
                      <a:r>
                        <a:rPr lang="nb-NO" sz="1400" b="0" i="0">
                          <a:solidFill>
                            <a:srgbClr val="000000"/>
                          </a:solidFill>
                          <a:effectLst/>
                          <a:latin typeface="Calibri" panose="020F0502020204030204" pitchFamily="34" charset="0"/>
                        </a:rPr>
                        <a:t> </a:t>
                      </a:r>
                      <a:endParaRPr lang="nb-NO" b="0" i="0">
                        <a:effectLst/>
                      </a:endParaRPr>
                    </a:p>
                    <a:p>
                      <a:pPr algn="l" rtl="0" fontAlgn="base"/>
                      <a:r>
                        <a:rPr lang="nb-NO" sz="1400" b="0" i="1">
                          <a:solidFill>
                            <a:srgbClr val="000000"/>
                          </a:solidFill>
                          <a:effectLst/>
                          <a:latin typeface="Calibri" panose="020F0502020204030204" pitchFamily="34" charset="0"/>
                        </a:rPr>
                        <a:t>Ikke gjøre</a:t>
                      </a:r>
                      <a:r>
                        <a:rPr lang="nb-NO" sz="1400" b="0" i="0">
                          <a:solidFill>
                            <a:srgbClr val="000000"/>
                          </a:solidFill>
                          <a:effectLst/>
                          <a:latin typeface="Calibri" panose="020F0502020204030204" pitchFamily="34" charset="0"/>
                        </a:rPr>
                        <a:t> </a:t>
                      </a:r>
                      <a:endParaRPr lang="nb-NO" b="0" i="0">
                        <a:effectLst/>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r>
                        <a:rPr lang="nb-NO" sz="1400" b="0" i="1">
                          <a:solidFill>
                            <a:srgbClr val="000000"/>
                          </a:solidFill>
                          <a:effectLst/>
                          <a:latin typeface="Calibri" panose="020F0502020204030204" pitchFamily="34" charset="0"/>
                        </a:rPr>
                        <a:t>Kanskje</a:t>
                      </a:r>
                      <a:r>
                        <a:rPr lang="nb-NO" sz="1400" b="0" i="0">
                          <a:solidFill>
                            <a:srgbClr val="000000"/>
                          </a:solidFill>
                          <a:effectLst/>
                          <a:latin typeface="Calibri" panose="020F0502020204030204" pitchFamily="34" charset="0"/>
                        </a:rPr>
                        <a:t> </a:t>
                      </a:r>
                      <a:endParaRPr lang="nb-NO" b="0" i="0">
                        <a:effectLst/>
                      </a:endParaRPr>
                    </a:p>
                    <a:p>
                      <a:pPr algn="l" rtl="0" fontAlgn="base"/>
                      <a:r>
                        <a:rPr lang="nb-NO" sz="1400" b="0" i="1">
                          <a:solidFill>
                            <a:srgbClr val="000000"/>
                          </a:solidFill>
                          <a:effectLst/>
                          <a:latin typeface="Calibri" panose="020F0502020204030204" pitchFamily="34" charset="0"/>
                        </a:rPr>
                        <a:t>Kan vurdere</a:t>
                      </a:r>
                      <a:r>
                        <a:rPr lang="nb-NO" sz="1400" b="0" i="0">
                          <a:solidFill>
                            <a:srgbClr val="000000"/>
                          </a:solidFill>
                          <a:effectLst/>
                          <a:latin typeface="Calibri" panose="020F0502020204030204" pitchFamily="34" charset="0"/>
                        </a:rPr>
                        <a:t> </a:t>
                      </a:r>
                      <a:endParaRPr lang="nb-NO" b="0" i="0">
                        <a:effectLst/>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901756"/>
                  </a:ext>
                </a:extLst>
              </a:tr>
            </a:tbl>
          </a:graphicData>
        </a:graphic>
      </p:graphicFrame>
      <p:sp>
        <p:nvSpPr>
          <p:cNvPr id="10" name="TekstSylinder 9">
            <a:extLst>
              <a:ext uri="{FF2B5EF4-FFF2-40B4-BE49-F238E27FC236}">
                <a16:creationId xmlns:a16="http://schemas.microsoft.com/office/drawing/2014/main" id="{E5517E0F-85B4-4004-970B-CFFD93D7AD26}"/>
              </a:ext>
            </a:extLst>
          </p:cNvPr>
          <p:cNvSpPr txBox="1"/>
          <p:nvPr/>
        </p:nvSpPr>
        <p:spPr>
          <a:xfrm>
            <a:off x="781070" y="1221277"/>
            <a:ext cx="108898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b-NO" sz="2000">
                <a:latin typeface="Calibri"/>
                <a:cs typeface="Calibri"/>
              </a:rPr>
              <a:t>Når vi skal vurdere hva som er hensiktsmessige tiltak, kan det være lurt å veie innsats opp mot forventet effekt. Tiltaksmatrisen nedenfor kan være en slik kvalitetssjekk. </a:t>
            </a:r>
            <a:r>
              <a:rPr lang="nb-NO" sz="2000">
                <a:latin typeface="Calibri"/>
                <a:ea typeface="Verdana"/>
                <a:cs typeface="Verdana"/>
              </a:rPr>
              <a:t>​</a:t>
            </a:r>
            <a:endParaRPr lang="nb-NO" sz="2000">
              <a:latin typeface="Calibri"/>
              <a:cs typeface="Calibri"/>
            </a:endParaRPr>
          </a:p>
        </p:txBody>
      </p:sp>
    </p:spTree>
    <p:extLst>
      <p:ext uri="{BB962C8B-B14F-4D97-AF65-F5344CB8AC3E}">
        <p14:creationId xmlns:p14="http://schemas.microsoft.com/office/powerpoint/2010/main" val="191853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2F9288-36A2-4C24-89E6-5BAFB5418613}"/>
              </a:ext>
            </a:extLst>
          </p:cNvPr>
          <p:cNvSpPr>
            <a:spLocks noGrp="1"/>
          </p:cNvSpPr>
          <p:nvPr>
            <p:ph type="ctrTitle"/>
          </p:nvPr>
        </p:nvSpPr>
        <p:spPr>
          <a:xfrm>
            <a:off x="438261" y="281295"/>
            <a:ext cx="7707942" cy="535531"/>
          </a:xfrm>
        </p:spPr>
        <p:txBody>
          <a:bodyPr/>
          <a:lstStyle/>
          <a:p>
            <a:r>
              <a:rPr lang="nb-NO" b="1">
                <a:cs typeface="Calibri Light"/>
              </a:rPr>
              <a:t>Trinn 3 – Eksempel på tiltak og handlingsplan </a:t>
            </a:r>
            <a:endParaRPr lang="nb-NO" b="1"/>
          </a:p>
        </p:txBody>
      </p:sp>
      <p:graphicFrame>
        <p:nvGraphicFramePr>
          <p:cNvPr id="9" name="Tabell 4">
            <a:extLst>
              <a:ext uri="{FF2B5EF4-FFF2-40B4-BE49-F238E27FC236}">
                <a16:creationId xmlns:a16="http://schemas.microsoft.com/office/drawing/2014/main" id="{2A585472-38AD-4156-B8F6-95D5AB9BFA53}"/>
              </a:ext>
            </a:extLst>
          </p:cNvPr>
          <p:cNvGraphicFramePr>
            <a:graphicFrameLocks noGrp="1"/>
          </p:cNvGraphicFramePr>
          <p:nvPr>
            <p:extLst>
              <p:ext uri="{D42A27DB-BD31-4B8C-83A1-F6EECF244321}">
                <p14:modId xmlns:p14="http://schemas.microsoft.com/office/powerpoint/2010/main" val="2282137574"/>
              </p:ext>
            </p:extLst>
          </p:nvPr>
        </p:nvGraphicFramePr>
        <p:xfrm>
          <a:off x="444381" y="1026072"/>
          <a:ext cx="11477001" cy="5619910"/>
        </p:xfrm>
        <a:graphic>
          <a:graphicData uri="http://schemas.openxmlformats.org/drawingml/2006/table">
            <a:tbl>
              <a:tblPr firstRow="1" bandRow="1">
                <a:tableStyleId>{5C22544A-7EE6-4342-B048-85BDC9FD1C3A}</a:tableStyleId>
              </a:tblPr>
              <a:tblGrid>
                <a:gridCol w="2572284">
                  <a:extLst>
                    <a:ext uri="{9D8B030D-6E8A-4147-A177-3AD203B41FA5}">
                      <a16:colId xmlns:a16="http://schemas.microsoft.com/office/drawing/2014/main" val="486138922"/>
                    </a:ext>
                  </a:extLst>
                </a:gridCol>
                <a:gridCol w="3623417">
                  <a:extLst>
                    <a:ext uri="{9D8B030D-6E8A-4147-A177-3AD203B41FA5}">
                      <a16:colId xmlns:a16="http://schemas.microsoft.com/office/drawing/2014/main" val="1061755718"/>
                    </a:ext>
                  </a:extLst>
                </a:gridCol>
                <a:gridCol w="2482149">
                  <a:extLst>
                    <a:ext uri="{9D8B030D-6E8A-4147-A177-3AD203B41FA5}">
                      <a16:colId xmlns:a16="http://schemas.microsoft.com/office/drawing/2014/main" val="896569479"/>
                    </a:ext>
                  </a:extLst>
                </a:gridCol>
                <a:gridCol w="1046061">
                  <a:extLst>
                    <a:ext uri="{9D8B030D-6E8A-4147-A177-3AD203B41FA5}">
                      <a16:colId xmlns:a16="http://schemas.microsoft.com/office/drawing/2014/main" val="1895852869"/>
                    </a:ext>
                  </a:extLst>
                </a:gridCol>
                <a:gridCol w="1753090">
                  <a:extLst>
                    <a:ext uri="{9D8B030D-6E8A-4147-A177-3AD203B41FA5}">
                      <a16:colId xmlns:a16="http://schemas.microsoft.com/office/drawing/2014/main" val="1706690044"/>
                    </a:ext>
                  </a:extLst>
                </a:gridCol>
              </a:tblGrid>
              <a:tr h="1255182">
                <a:tc>
                  <a:txBody>
                    <a:bodyPr/>
                    <a:lstStyle/>
                    <a:p>
                      <a:r>
                        <a:rPr lang="nb-NO"/>
                        <a:t>Faktor 7: </a:t>
                      </a:r>
                    </a:p>
                    <a:p>
                      <a:r>
                        <a:rPr lang="nb-NO"/>
                        <a:t>Relevant kompetanseutvikling</a:t>
                      </a:r>
                    </a:p>
                  </a:txBody>
                  <a:tcPr/>
                </a:tc>
                <a:tc>
                  <a:txBody>
                    <a:bodyPr/>
                    <a:lstStyle/>
                    <a:p>
                      <a:r>
                        <a:rPr lang="nb-NO"/>
                        <a:t>Konkrete tiltak:</a:t>
                      </a:r>
                    </a:p>
                  </a:txBody>
                  <a:tcPr/>
                </a:tc>
                <a:tc>
                  <a:txBody>
                    <a:bodyPr/>
                    <a:lstStyle/>
                    <a:p>
                      <a:r>
                        <a:rPr lang="nb-NO"/>
                        <a:t>Ansvar:</a:t>
                      </a:r>
                    </a:p>
                  </a:txBody>
                  <a:tcPr/>
                </a:tc>
                <a:tc>
                  <a:txBody>
                    <a:bodyPr/>
                    <a:lstStyle/>
                    <a:p>
                      <a:r>
                        <a:rPr lang="nb-NO"/>
                        <a:t>Frist:</a:t>
                      </a:r>
                    </a:p>
                  </a:txBody>
                  <a:tcPr/>
                </a:tc>
                <a:tc>
                  <a:txBody>
                    <a:bodyPr/>
                    <a:lstStyle/>
                    <a:p>
                      <a:r>
                        <a:rPr lang="nb-NO"/>
                        <a:t>Relevante planer, prosesser/ prosjekter</a:t>
                      </a:r>
                    </a:p>
                  </a:txBody>
                  <a:tcPr/>
                </a:tc>
                <a:extLst>
                  <a:ext uri="{0D108BD9-81ED-4DB2-BD59-A6C34878D82A}">
                    <a16:rowId xmlns:a16="http://schemas.microsoft.com/office/drawing/2014/main" val="3623960326"/>
                  </a:ext>
                </a:extLst>
              </a:tr>
              <a:tr h="1255182">
                <a:tc rowSpan="4">
                  <a:txBody>
                    <a:bodyPr/>
                    <a:lstStyle/>
                    <a:p>
                      <a:r>
                        <a:rPr lang="nb-NO" sz="1200"/>
                        <a:t>Mål:</a:t>
                      </a:r>
                    </a:p>
                    <a:p>
                      <a:pPr marL="171450" indent="-171450">
                        <a:buFont typeface="Arial" panose="020B0604020202020204" pitchFamily="34" charset="0"/>
                        <a:buChar char="•"/>
                      </a:pPr>
                      <a:r>
                        <a:rPr lang="nb-NO" sz="1200"/>
                        <a:t>Vi deler kompetanse og lærer av hverandre.</a:t>
                      </a:r>
                    </a:p>
                    <a:p>
                      <a:pPr marL="171450" indent="-171450">
                        <a:buFont typeface="Arial" panose="020B0604020202020204" pitchFamily="34" charset="0"/>
                        <a:buChar char="•"/>
                      </a:pPr>
                      <a:r>
                        <a:rPr lang="nb-NO" sz="1200"/>
                        <a:t>Vi er kreative i hvordan vi kan lære og utvikle oss.</a:t>
                      </a:r>
                    </a:p>
                    <a:p>
                      <a:pPr marL="171450" indent="-171450">
                        <a:buFont typeface="Arial" panose="020B0604020202020204" pitchFamily="34" charset="0"/>
                        <a:buChar char="•"/>
                      </a:pPr>
                      <a:r>
                        <a:rPr lang="nb-NO" sz="1200"/>
                        <a:t>Vi er stolte av kvaliteten på tjenestene vi gir til pasientene/brukerne våre.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Gjennomføre e-læring i våre viktigste kjerneoppgaver (ernæring, medikamenthåndtering, sårstell)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a:p>
                    <a:p>
                      <a:r>
                        <a:rPr lang="nb-NO" sz="1200"/>
                        <a:t>«Reflekterende team» innen disse temaene. Gjennomføres en gang pr mnd på avd.møte fra 10.mai og ut året.</a:t>
                      </a:r>
                    </a:p>
                  </a:txBody>
                  <a:tcPr/>
                </a:tc>
                <a:tc>
                  <a:txBody>
                    <a:bodyPr/>
                    <a:lstStyle/>
                    <a:p>
                      <a:pPr lvl="0">
                        <a:buNone/>
                      </a:pPr>
                      <a:r>
                        <a:rPr lang="nb-NO" sz="1200"/>
                        <a:t>Alle</a:t>
                      </a:r>
                    </a:p>
                    <a:p>
                      <a:pPr lvl="0">
                        <a:buNone/>
                      </a:pPr>
                      <a:endParaRPr lang="nb-NO" sz="1200"/>
                    </a:p>
                    <a:p>
                      <a:pPr lvl="0">
                        <a:buNone/>
                      </a:pPr>
                      <a:endParaRPr lang="nb-NO" sz="1200"/>
                    </a:p>
                    <a:p>
                      <a:pPr lvl="0">
                        <a:buNone/>
                      </a:pPr>
                      <a:r>
                        <a:rPr lang="nb-NO" sz="1200"/>
                        <a:t>Leder organiserer</a:t>
                      </a:r>
                    </a:p>
                    <a:p>
                      <a:pPr lvl="0">
                        <a:buNone/>
                      </a:pPr>
                      <a:r>
                        <a:rPr lang="nb-NO" sz="1200"/>
                        <a:t>Anders har ansvar for å innhente aktuelle/gode caser i forkant av </a:t>
                      </a:r>
                      <a:r>
                        <a:rPr lang="nb-NO" sz="1200" err="1"/>
                        <a:t>avd.møte</a:t>
                      </a:r>
                      <a:endParaRPr lang="nb-NO" sz="1200"/>
                    </a:p>
                  </a:txBody>
                  <a:tcPr/>
                </a:tc>
                <a:tc>
                  <a:txBody>
                    <a:bodyPr/>
                    <a:lstStyle/>
                    <a:p>
                      <a:r>
                        <a:rPr lang="nb-NO" sz="1200"/>
                        <a:t>Oppstart mai 2022</a:t>
                      </a:r>
                    </a:p>
                  </a:txBody>
                  <a:tcPr/>
                </a:tc>
                <a:tc>
                  <a:txBody>
                    <a:bodyPr/>
                    <a:lstStyle/>
                    <a:p>
                      <a:r>
                        <a:rPr lang="nb-NO" sz="1200"/>
                        <a:t>Kompetanseplan</a:t>
                      </a:r>
                    </a:p>
                    <a:p>
                      <a:r>
                        <a:rPr lang="nb-NO" sz="1200"/>
                        <a:t>E-læring i Kursbasen/ opplæringsplaner</a:t>
                      </a:r>
                    </a:p>
                    <a:p>
                      <a:endParaRPr lang="nb-NO" sz="120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Settes på møteplan for </a:t>
                      </a:r>
                      <a:r>
                        <a:rPr lang="nb-NO" sz="1200" err="1"/>
                        <a:t>avd.møter</a:t>
                      </a:r>
                      <a:endParaRPr lang="nb-NO" sz="1200"/>
                    </a:p>
                    <a:p>
                      <a:endParaRPr lang="nb-NO" sz="1200"/>
                    </a:p>
                  </a:txBody>
                  <a:tcPr/>
                </a:tc>
                <a:extLst>
                  <a:ext uri="{0D108BD9-81ED-4DB2-BD59-A6C34878D82A}">
                    <a16:rowId xmlns:a16="http://schemas.microsoft.com/office/drawing/2014/main" val="2997874804"/>
                  </a:ext>
                </a:extLst>
              </a:tr>
              <a:tr h="1062078">
                <a:tc vMerge="1">
                  <a:txBody>
                    <a:bodyPr/>
                    <a:lstStyle/>
                    <a:p>
                      <a:endParaRPr lang="nb-NO" sz="1600"/>
                    </a:p>
                  </a:txBody>
                  <a:tcPr/>
                </a:tc>
                <a:tc>
                  <a:txBody>
                    <a:bodyPr/>
                    <a:lstStyle/>
                    <a:p>
                      <a:r>
                        <a:rPr lang="nb-NO" sz="1200"/>
                        <a:t>Melde flere avvik i «Si ifra». </a:t>
                      </a:r>
                    </a:p>
                    <a:p>
                      <a:r>
                        <a:rPr lang="nb-NO" sz="1200"/>
                        <a:t>Etablere ressursteam som hjelper/gir veiledning til de som er usikre.</a:t>
                      </a:r>
                    </a:p>
                    <a:p>
                      <a:r>
                        <a:rPr lang="nb-NO" sz="1200"/>
                        <a:t>De som ikke har gjennomført e-læringen gjennomfører denne.</a:t>
                      </a:r>
                    </a:p>
                  </a:txBody>
                  <a:tcPr/>
                </a:tc>
                <a:tc>
                  <a:txBody>
                    <a:bodyPr/>
                    <a:lstStyle/>
                    <a:p>
                      <a:r>
                        <a:rPr lang="nb-NO" sz="1200"/>
                        <a:t>Alle</a:t>
                      </a:r>
                    </a:p>
                    <a:p>
                      <a:r>
                        <a:rPr lang="nb-NO" sz="1200"/>
                        <a:t>Ola, Lejla og Frode</a:t>
                      </a:r>
                    </a:p>
                    <a:p>
                      <a:endParaRPr lang="nb-NO" sz="1200"/>
                    </a:p>
                    <a:p>
                      <a:r>
                        <a:rPr lang="nb-NO" sz="1200"/>
                        <a:t>8 ansatte</a:t>
                      </a:r>
                    </a:p>
                  </a:txBody>
                  <a:tcPr/>
                </a:tc>
                <a:tc>
                  <a:txBody>
                    <a:bodyPr/>
                    <a:lstStyle/>
                    <a:p>
                      <a:r>
                        <a:rPr lang="nb-NO" sz="1200"/>
                        <a:t>Apr-des 2022</a:t>
                      </a:r>
                    </a:p>
                    <a:p>
                      <a:r>
                        <a:rPr lang="nb-NO" sz="1200"/>
                        <a:t>Juni 2022</a:t>
                      </a:r>
                    </a:p>
                  </a:txBody>
                  <a:tcPr/>
                </a:tc>
                <a:tc>
                  <a:txBody>
                    <a:bodyPr/>
                    <a:lstStyle/>
                    <a:p>
                      <a:r>
                        <a:rPr lang="nb-NO" sz="1200"/>
                        <a:t>HMS-plan og HMS-møter</a:t>
                      </a:r>
                    </a:p>
                    <a:p>
                      <a:r>
                        <a:rPr lang="nb-NO" sz="1200"/>
                        <a:t>Kompetanseplan</a:t>
                      </a:r>
                    </a:p>
                    <a:p>
                      <a:r>
                        <a:rPr lang="nb-NO" sz="1200"/>
                        <a:t>Opplæringsplan for alle ansatte</a:t>
                      </a:r>
                    </a:p>
                  </a:txBody>
                  <a:tcPr/>
                </a:tc>
                <a:extLst>
                  <a:ext uri="{0D108BD9-81ED-4DB2-BD59-A6C34878D82A}">
                    <a16:rowId xmlns:a16="http://schemas.microsoft.com/office/drawing/2014/main" val="379567436"/>
                  </a:ext>
                </a:extLst>
              </a:tr>
              <a:tr h="868972">
                <a:tc vMerge="1">
                  <a:txBody>
                    <a:bodyPr/>
                    <a:lstStyle/>
                    <a:p>
                      <a:endParaRPr lang="nb-NO" sz="1600"/>
                    </a:p>
                  </a:txBody>
                  <a:tcPr/>
                </a:tc>
                <a:tc>
                  <a:txBody>
                    <a:bodyPr/>
                    <a:lstStyle/>
                    <a:p>
                      <a:r>
                        <a:rPr lang="nb-NO" sz="1200"/>
                        <a:t>Fagdag for alle ansatte om medikamenthåndtering og sårstell. </a:t>
                      </a:r>
                    </a:p>
                    <a:p>
                      <a:r>
                        <a:rPr lang="nb-NO" sz="1200"/>
                        <a:t>Kontakte fagmiljø på UiS og/eller SUS. </a:t>
                      </a:r>
                    </a:p>
                  </a:txBody>
                  <a:tcPr/>
                </a:tc>
                <a:tc>
                  <a:txBody>
                    <a:bodyPr/>
                    <a:lstStyle/>
                    <a:p>
                      <a:r>
                        <a:rPr lang="nb-NO" sz="1200"/>
                        <a:t>Komite: Leder, Trine og Lejla </a:t>
                      </a:r>
                    </a:p>
                    <a:p>
                      <a:r>
                        <a:rPr lang="nb-NO" sz="1200"/>
                        <a:t>Leder sjekker om andre avd vil delta</a:t>
                      </a:r>
                    </a:p>
                  </a:txBody>
                  <a:tcPr/>
                </a:tc>
                <a:tc>
                  <a:txBody>
                    <a:bodyPr/>
                    <a:lstStyle/>
                    <a:p>
                      <a:r>
                        <a:rPr lang="nb-NO" sz="1200"/>
                        <a:t>November 2022</a:t>
                      </a:r>
                    </a:p>
                  </a:txBody>
                  <a:tcPr/>
                </a:tc>
                <a:tc>
                  <a:txBody>
                    <a:bodyPr/>
                    <a:lstStyle/>
                    <a:p>
                      <a:r>
                        <a:rPr lang="nb-NO" sz="1200"/>
                        <a:t>HMS-plan</a:t>
                      </a:r>
                    </a:p>
                    <a:p>
                      <a:r>
                        <a:rPr lang="nb-NO" sz="1200"/>
                        <a:t>Kompetanseplan</a:t>
                      </a:r>
                    </a:p>
                    <a:p>
                      <a:r>
                        <a:rPr lang="nb-NO" sz="1200"/>
                        <a:t>Opplæringsplan legemiddelhåndtering</a:t>
                      </a:r>
                    </a:p>
                  </a:txBody>
                  <a:tcPr/>
                </a:tc>
                <a:extLst>
                  <a:ext uri="{0D108BD9-81ED-4DB2-BD59-A6C34878D82A}">
                    <a16:rowId xmlns:a16="http://schemas.microsoft.com/office/drawing/2014/main" val="561338604"/>
                  </a:ext>
                </a:extLst>
              </a:tr>
              <a:tr h="1062078">
                <a:tc vMerge="1">
                  <a:txBody>
                    <a:bodyPr/>
                    <a:lstStyle/>
                    <a:p>
                      <a:pPr marL="171450" indent="-171450">
                        <a:buFont typeface="Arial" panose="020B0604020202020204" pitchFamily="34" charset="0"/>
                        <a:buChar char="•"/>
                      </a:pPr>
                      <a:endParaRPr lang="nb-NO" sz="1200"/>
                    </a:p>
                  </a:txBody>
                  <a:tcPr/>
                </a:tc>
                <a:tc>
                  <a:txBody>
                    <a:bodyPr/>
                    <a:lstStyle/>
                    <a:p>
                      <a:r>
                        <a:rPr lang="nb-NO" sz="1200"/>
                        <a:t>Hospitering på annet sykehjem som er kjent for å drive effektivt og å ha mye kompetanse. Må avklare mål og ønsket resultat før hospiteringen.</a:t>
                      </a:r>
                    </a:p>
                  </a:txBody>
                  <a:tcPr/>
                </a:tc>
                <a:tc>
                  <a:txBody>
                    <a:bodyPr/>
                    <a:lstStyle/>
                    <a:p>
                      <a:r>
                        <a:rPr lang="nb-NO" sz="1200"/>
                        <a:t>Leder kontakter og avtaler hospitering for Anne og Ahmed.</a:t>
                      </a:r>
                    </a:p>
                  </a:txBody>
                  <a:tcPr/>
                </a:tc>
                <a:tc>
                  <a:txBody>
                    <a:bodyPr/>
                    <a:lstStyle/>
                    <a:p>
                      <a:r>
                        <a:rPr lang="nb-NO" sz="1200"/>
                        <a:t>Mai: Kontakte sykehjem </a:t>
                      </a:r>
                    </a:p>
                    <a:p>
                      <a:r>
                        <a:rPr lang="nb-NO" sz="1200" err="1"/>
                        <a:t>Sept-okt</a:t>
                      </a:r>
                      <a:r>
                        <a:rPr lang="nb-NO" sz="1200"/>
                        <a:t>: Hospitering</a:t>
                      </a:r>
                    </a:p>
                  </a:txBody>
                  <a:tcPr/>
                </a:tc>
                <a:tc>
                  <a:txBody>
                    <a:bodyPr/>
                    <a:lstStyle/>
                    <a:p>
                      <a:r>
                        <a:rPr lang="nb-NO" sz="1200"/>
                        <a:t>Kompetanseplan og EVRY kompetanse-arbeidsmål og utviklingstiltak</a:t>
                      </a:r>
                    </a:p>
                  </a:txBody>
                  <a:tcPr/>
                </a:tc>
                <a:extLst>
                  <a:ext uri="{0D108BD9-81ED-4DB2-BD59-A6C34878D82A}">
                    <a16:rowId xmlns:a16="http://schemas.microsoft.com/office/drawing/2014/main" val="3103554660"/>
                  </a:ext>
                </a:extLst>
              </a:tr>
            </a:tbl>
          </a:graphicData>
        </a:graphic>
      </p:graphicFrame>
      <p:sp>
        <p:nvSpPr>
          <p:cNvPr id="3" name="TekstSylinder 2">
            <a:extLst>
              <a:ext uri="{FF2B5EF4-FFF2-40B4-BE49-F238E27FC236}">
                <a16:creationId xmlns:a16="http://schemas.microsoft.com/office/drawing/2014/main" id="{90559EC3-807B-4B06-A65A-14F912F73928}"/>
              </a:ext>
            </a:extLst>
          </p:cNvPr>
          <p:cNvSpPr txBox="1"/>
          <p:nvPr/>
        </p:nvSpPr>
        <p:spPr>
          <a:xfrm>
            <a:off x="1035029" y="4264254"/>
            <a:ext cx="1178464" cy="369332"/>
          </a:xfrm>
          <a:prstGeom prst="rect">
            <a:avLst/>
          </a:prstGeom>
          <a:noFill/>
        </p:spPr>
        <p:txBody>
          <a:bodyPr wrap="none" rtlCol="0">
            <a:spAutoFit/>
          </a:bodyPr>
          <a:lstStyle/>
          <a:p>
            <a:r>
              <a:rPr lang="nb-NO" b="1">
                <a:solidFill>
                  <a:srgbClr val="FF0000"/>
                </a:solidFill>
              </a:rPr>
              <a:t>EKSEMPEL</a:t>
            </a:r>
          </a:p>
        </p:txBody>
      </p:sp>
    </p:spTree>
    <p:extLst>
      <p:ext uri="{BB962C8B-B14F-4D97-AF65-F5344CB8AC3E}">
        <p14:creationId xmlns:p14="http://schemas.microsoft.com/office/powerpoint/2010/main" val="256772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F528D2F6-AC44-4097-8A16-8326632B7740}"/>
              </a:ext>
            </a:extLst>
          </p:cNvPr>
          <p:cNvSpPr txBox="1"/>
          <p:nvPr/>
        </p:nvSpPr>
        <p:spPr>
          <a:xfrm>
            <a:off x="650032" y="853282"/>
            <a:ext cx="10891935" cy="584775"/>
          </a:xfrm>
          <a:prstGeom prst="rect">
            <a:avLst/>
          </a:prstGeom>
          <a:noFill/>
        </p:spPr>
        <p:txBody>
          <a:bodyPr wrap="square" rtlCol="0">
            <a:spAutoFit/>
          </a:bodyPr>
          <a:lstStyle/>
          <a:p>
            <a:r>
              <a:rPr lang="nb-NO" sz="3200" b="1">
                <a:solidFill>
                  <a:srgbClr val="000000"/>
                </a:solidFill>
                <a:latin typeface="+mj-lt"/>
                <a:ea typeface="+mj-ea"/>
                <a:cs typeface="Calibri Light"/>
              </a:rPr>
              <a:t>Agenda:</a:t>
            </a:r>
          </a:p>
        </p:txBody>
      </p:sp>
      <p:sp>
        <p:nvSpPr>
          <p:cNvPr id="2" name="TekstSylinder 1">
            <a:extLst>
              <a:ext uri="{FF2B5EF4-FFF2-40B4-BE49-F238E27FC236}">
                <a16:creationId xmlns:a16="http://schemas.microsoft.com/office/drawing/2014/main" id="{B2FAE04C-262F-4124-BB41-7FBA7446A8BA}"/>
              </a:ext>
            </a:extLst>
          </p:cNvPr>
          <p:cNvSpPr txBox="1"/>
          <p:nvPr/>
        </p:nvSpPr>
        <p:spPr>
          <a:xfrm>
            <a:off x="650032" y="2001600"/>
            <a:ext cx="9336368" cy="2585323"/>
          </a:xfrm>
          <a:prstGeom prst="rect">
            <a:avLst/>
          </a:prstGeom>
          <a:noFill/>
        </p:spPr>
        <p:txBody>
          <a:bodyPr wrap="square" rtlCol="0">
            <a:spAutoFit/>
          </a:bodyPr>
          <a:lstStyle/>
          <a:p>
            <a:pPr marL="285750" indent="-285750">
              <a:buFont typeface="Wingdings" panose="05000000000000000000" pitchFamily="2" charset="2"/>
              <a:buChar char="ü"/>
            </a:pPr>
            <a:r>
              <a:rPr lang="nb-NO"/>
              <a:t>Litt om oppfølgingsarbeidets 3 trinn</a:t>
            </a:r>
          </a:p>
          <a:p>
            <a:pPr marL="285750" indent="-285750">
              <a:buFont typeface="Wingdings" panose="05000000000000000000" pitchFamily="2" charset="2"/>
              <a:buChar char="ü"/>
            </a:pPr>
            <a:r>
              <a:rPr lang="nb-NO"/>
              <a:t>Litt om prosessen og prosesslederrollen</a:t>
            </a:r>
          </a:p>
          <a:p>
            <a:pPr marL="285750" indent="-285750">
              <a:buFont typeface="Wingdings" panose="05000000000000000000" pitchFamily="2" charset="2"/>
              <a:buChar char="ü"/>
            </a:pPr>
            <a:r>
              <a:rPr lang="nb-NO"/>
              <a:t>Hvordan forstå resultatene?</a:t>
            </a:r>
          </a:p>
          <a:p>
            <a:pPr marL="285750" indent="-285750">
              <a:buFont typeface="Wingdings" panose="05000000000000000000" pitchFamily="2" charset="2"/>
              <a:buChar char="ü"/>
            </a:pPr>
            <a:r>
              <a:rPr lang="nb-NO"/>
              <a:t>Oppfølgingsarbeidet i praksis: trinn 1, 2 og 3</a:t>
            </a:r>
          </a:p>
          <a:p>
            <a:pPr marL="742950" lvl="1" indent="-285750">
              <a:buFont typeface="Arial" panose="020B0604020202020204" pitchFamily="34" charset="0"/>
              <a:buChar char="•"/>
            </a:pPr>
            <a:r>
              <a:rPr lang="nb-NO"/>
              <a:t>Gruppearbeid x2</a:t>
            </a:r>
          </a:p>
          <a:p>
            <a:pPr marL="285750" indent="-285750">
              <a:buFont typeface="Wingdings" panose="05000000000000000000" pitchFamily="2" charset="2"/>
              <a:buChar char="ü"/>
            </a:pPr>
            <a:r>
              <a:rPr lang="nb-NO"/>
              <a:t>Utsjekk, spørsmål og innspill</a:t>
            </a:r>
          </a:p>
          <a:p>
            <a:pPr marL="285750" indent="-285750">
              <a:buFont typeface="Wingdings" panose="05000000000000000000" pitchFamily="2" charset="2"/>
              <a:buChar char="ü"/>
            </a:pPr>
            <a:endParaRPr lang="nb-NO"/>
          </a:p>
          <a:p>
            <a:pPr marL="285750" indent="-285750">
              <a:buFont typeface="Wingdings" panose="05000000000000000000" pitchFamily="2" charset="2"/>
              <a:buChar char="ü"/>
            </a:pPr>
            <a:endParaRPr lang="nb-NO"/>
          </a:p>
          <a:p>
            <a:pPr marL="285750" indent="-285750">
              <a:buFont typeface="Wingdings" panose="05000000000000000000" pitchFamily="2" charset="2"/>
              <a:buChar char="ü"/>
            </a:pPr>
            <a:endParaRPr lang="nb-NO"/>
          </a:p>
        </p:txBody>
      </p:sp>
      <p:pic>
        <p:nvPicPr>
          <p:cNvPr id="4" name="Bilde 3">
            <a:extLst>
              <a:ext uri="{FF2B5EF4-FFF2-40B4-BE49-F238E27FC236}">
                <a16:creationId xmlns:a16="http://schemas.microsoft.com/office/drawing/2014/main" id="{161F47C5-544A-4D41-8180-4ECDF5669276}"/>
              </a:ext>
            </a:extLst>
          </p:cNvPr>
          <p:cNvPicPr>
            <a:picLocks noChangeAspect="1"/>
          </p:cNvPicPr>
          <p:nvPr/>
        </p:nvPicPr>
        <p:blipFill rotWithShape="1">
          <a:blip r:embed="rId3"/>
          <a:srcRect r="1714"/>
          <a:stretch/>
        </p:blipFill>
        <p:spPr>
          <a:xfrm>
            <a:off x="7041625" y="1326776"/>
            <a:ext cx="2657905" cy="3676743"/>
          </a:xfrm>
          <a:prstGeom prst="rect">
            <a:avLst/>
          </a:prstGeom>
        </p:spPr>
      </p:pic>
    </p:spTree>
    <p:extLst>
      <p:ext uri="{BB962C8B-B14F-4D97-AF65-F5344CB8AC3E}">
        <p14:creationId xmlns:p14="http://schemas.microsoft.com/office/powerpoint/2010/main" val="4154700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F528D2F6-AC44-4097-8A16-8326632B7740}"/>
              </a:ext>
            </a:extLst>
          </p:cNvPr>
          <p:cNvSpPr txBox="1"/>
          <p:nvPr/>
        </p:nvSpPr>
        <p:spPr>
          <a:xfrm>
            <a:off x="650032" y="497555"/>
            <a:ext cx="10891935" cy="1077218"/>
          </a:xfrm>
          <a:prstGeom prst="rect">
            <a:avLst/>
          </a:prstGeom>
          <a:noFill/>
        </p:spPr>
        <p:txBody>
          <a:bodyPr wrap="square" rtlCol="0">
            <a:spAutoFit/>
          </a:bodyPr>
          <a:lstStyle/>
          <a:p>
            <a:r>
              <a:rPr lang="nb-NO" sz="3200" b="1">
                <a:solidFill>
                  <a:srgbClr val="000000"/>
                </a:solidFill>
                <a:latin typeface="+mj-lt"/>
                <a:ea typeface="+mj-ea"/>
                <a:cs typeface="Calibri Light"/>
              </a:rPr>
              <a:t>Trinn 3 - Gruppeoppgave – 20 minutt</a:t>
            </a:r>
            <a:endParaRPr lang="nb-NO" sz="2800">
              <a:cs typeface="Calibri" panose="020F0502020204030204"/>
            </a:endParaRPr>
          </a:p>
          <a:p>
            <a:endParaRPr lang="nb-NO" sz="3200" b="1">
              <a:solidFill>
                <a:srgbClr val="000000"/>
              </a:solidFill>
              <a:latin typeface="+mj-lt"/>
              <a:ea typeface="+mj-ea"/>
              <a:cs typeface="Calibri Light"/>
            </a:endParaRPr>
          </a:p>
        </p:txBody>
      </p:sp>
      <p:sp>
        <p:nvSpPr>
          <p:cNvPr id="7" name="TekstSylinder 6">
            <a:extLst>
              <a:ext uri="{FF2B5EF4-FFF2-40B4-BE49-F238E27FC236}">
                <a16:creationId xmlns:a16="http://schemas.microsoft.com/office/drawing/2014/main" id="{490C0529-E9F2-4F65-935E-B996CCAC60C6}"/>
              </a:ext>
            </a:extLst>
          </p:cNvPr>
          <p:cNvSpPr txBox="1"/>
          <p:nvPr/>
        </p:nvSpPr>
        <p:spPr>
          <a:xfrm>
            <a:off x="379378" y="1613681"/>
            <a:ext cx="11011711" cy="646331"/>
          </a:xfrm>
          <a:prstGeom prst="rect">
            <a:avLst/>
          </a:prstGeom>
          <a:noFill/>
        </p:spPr>
        <p:txBody>
          <a:bodyPr wrap="square" lIns="91440" tIns="45720" rIns="91440" bIns="45720" anchor="t">
            <a:spAutoFit/>
          </a:bodyPr>
          <a:lstStyle/>
          <a:p>
            <a:pPr marL="742950" lvl="1" indent="-285750">
              <a:buFontTx/>
              <a:buChar char="-"/>
            </a:pPr>
            <a:endParaRPr lang="nb-NO">
              <a:cs typeface="Calibri"/>
            </a:endParaRPr>
          </a:p>
          <a:p>
            <a:pPr lvl="1"/>
            <a:endParaRPr lang="nb-NO"/>
          </a:p>
        </p:txBody>
      </p:sp>
      <p:graphicFrame>
        <p:nvGraphicFramePr>
          <p:cNvPr id="4" name="Tabell 4">
            <a:extLst>
              <a:ext uri="{FF2B5EF4-FFF2-40B4-BE49-F238E27FC236}">
                <a16:creationId xmlns:a16="http://schemas.microsoft.com/office/drawing/2014/main" id="{BBEA0342-4438-43E8-A58F-61B88F360606}"/>
              </a:ext>
            </a:extLst>
          </p:cNvPr>
          <p:cNvGraphicFramePr>
            <a:graphicFrameLocks noGrp="1"/>
          </p:cNvGraphicFramePr>
          <p:nvPr>
            <p:extLst>
              <p:ext uri="{D42A27DB-BD31-4B8C-83A1-F6EECF244321}">
                <p14:modId xmlns:p14="http://schemas.microsoft.com/office/powerpoint/2010/main" val="1002512402"/>
              </p:ext>
            </p:extLst>
          </p:nvPr>
        </p:nvGraphicFramePr>
        <p:xfrm>
          <a:off x="650031" y="4368019"/>
          <a:ext cx="10891935" cy="1752600"/>
        </p:xfrm>
        <a:graphic>
          <a:graphicData uri="http://schemas.openxmlformats.org/drawingml/2006/table">
            <a:tbl>
              <a:tblPr firstRow="1" bandRow="1">
                <a:tableStyleId>{5C22544A-7EE6-4342-B048-85BDC9FD1C3A}</a:tableStyleId>
              </a:tblPr>
              <a:tblGrid>
                <a:gridCol w="2018458">
                  <a:extLst>
                    <a:ext uri="{9D8B030D-6E8A-4147-A177-3AD203B41FA5}">
                      <a16:colId xmlns:a16="http://schemas.microsoft.com/office/drawing/2014/main" val="486138922"/>
                    </a:ext>
                  </a:extLst>
                </a:gridCol>
                <a:gridCol w="3529111">
                  <a:extLst>
                    <a:ext uri="{9D8B030D-6E8A-4147-A177-3AD203B41FA5}">
                      <a16:colId xmlns:a16="http://schemas.microsoft.com/office/drawing/2014/main" val="1061755718"/>
                    </a:ext>
                  </a:extLst>
                </a:gridCol>
                <a:gridCol w="1921164">
                  <a:extLst>
                    <a:ext uri="{9D8B030D-6E8A-4147-A177-3AD203B41FA5}">
                      <a16:colId xmlns:a16="http://schemas.microsoft.com/office/drawing/2014/main" val="896569479"/>
                    </a:ext>
                  </a:extLst>
                </a:gridCol>
                <a:gridCol w="1202165">
                  <a:extLst>
                    <a:ext uri="{9D8B030D-6E8A-4147-A177-3AD203B41FA5}">
                      <a16:colId xmlns:a16="http://schemas.microsoft.com/office/drawing/2014/main" val="1895852869"/>
                    </a:ext>
                  </a:extLst>
                </a:gridCol>
                <a:gridCol w="2221037">
                  <a:extLst>
                    <a:ext uri="{9D8B030D-6E8A-4147-A177-3AD203B41FA5}">
                      <a16:colId xmlns:a16="http://schemas.microsoft.com/office/drawing/2014/main" val="874188637"/>
                    </a:ext>
                  </a:extLst>
                </a:gridCol>
              </a:tblGrid>
              <a:tr h="385165">
                <a:tc>
                  <a:txBody>
                    <a:bodyPr/>
                    <a:lstStyle/>
                    <a:p>
                      <a:r>
                        <a:rPr lang="nb-NO"/>
                        <a:t>Mål faktor 9:</a:t>
                      </a:r>
                    </a:p>
                    <a:p>
                      <a:r>
                        <a:rPr lang="nb-NO"/>
                        <a:t>Mestringsklima</a:t>
                      </a:r>
                    </a:p>
                  </a:txBody>
                  <a:tcPr/>
                </a:tc>
                <a:tc>
                  <a:txBody>
                    <a:bodyPr/>
                    <a:lstStyle/>
                    <a:p>
                      <a:r>
                        <a:rPr lang="nb-NO"/>
                        <a:t>Konkrete tiltak:</a:t>
                      </a:r>
                    </a:p>
                  </a:txBody>
                  <a:tcPr/>
                </a:tc>
                <a:tc>
                  <a:txBody>
                    <a:bodyPr/>
                    <a:lstStyle/>
                    <a:p>
                      <a:r>
                        <a:rPr lang="nb-NO"/>
                        <a:t>Ansvar</a:t>
                      </a:r>
                    </a:p>
                  </a:txBody>
                  <a:tcPr/>
                </a:tc>
                <a:tc>
                  <a:txBody>
                    <a:bodyPr/>
                    <a:lstStyle/>
                    <a:p>
                      <a:r>
                        <a:rPr lang="nb-NO"/>
                        <a:t>Frist</a:t>
                      </a:r>
                    </a:p>
                  </a:txBody>
                  <a:tcPr/>
                </a:tc>
                <a:tc>
                  <a:txBody>
                    <a:bodyPr/>
                    <a:lstStyle/>
                    <a:p>
                      <a:r>
                        <a:rPr lang="nb-NO"/>
                        <a:t>Relevante planer, prosesser/ prosjekter</a:t>
                      </a:r>
                    </a:p>
                  </a:txBody>
                  <a:tcPr/>
                </a:tc>
                <a:extLst>
                  <a:ext uri="{0D108BD9-81ED-4DB2-BD59-A6C34878D82A}">
                    <a16:rowId xmlns:a16="http://schemas.microsoft.com/office/drawing/2014/main" val="3623960326"/>
                  </a:ext>
                </a:extLst>
              </a:tr>
              <a:tr h="370840">
                <a:tc rowSpan="3">
                  <a:txBody>
                    <a:bodyPr/>
                    <a:lstStyle/>
                    <a:p>
                      <a:r>
                        <a:rPr lang="nb-NO" sz="1200"/>
                        <a:t>«</a:t>
                      </a:r>
                      <a:r>
                        <a:rPr lang="nb-NO" sz="1200">
                          <a:cs typeface="Calibri"/>
                        </a:rPr>
                        <a:t>Vi har en kultur for samarbeid og deler kompetanse</a:t>
                      </a:r>
                      <a:r>
                        <a:rPr lang="nb-NO" sz="1200"/>
                        <a:t>»</a:t>
                      </a:r>
                    </a:p>
                  </a:txBody>
                  <a:tcPr/>
                </a:tc>
                <a:tc>
                  <a:txBody>
                    <a:bodyPr/>
                    <a:lstStyle/>
                    <a:p>
                      <a:r>
                        <a:rPr lang="nb-NO" sz="1200"/>
                        <a:t>Leder: </a:t>
                      </a:r>
                    </a:p>
                  </a:txBody>
                  <a:tcPr/>
                </a:tc>
                <a:tc>
                  <a:txBody>
                    <a:bodyPr/>
                    <a:lstStyle/>
                    <a:p>
                      <a:endParaRPr lang="nb-NO" sz="1200"/>
                    </a:p>
                  </a:txBody>
                  <a:tcPr/>
                </a:tc>
                <a:tc>
                  <a:txBody>
                    <a:bodyPr/>
                    <a:lstStyle/>
                    <a:p>
                      <a:endParaRPr lang="nb-NO" sz="1200"/>
                    </a:p>
                  </a:txBody>
                  <a:tcPr/>
                </a:tc>
                <a:tc>
                  <a:txBody>
                    <a:bodyPr/>
                    <a:lstStyle/>
                    <a:p>
                      <a:endParaRPr lang="nb-NO" sz="1200"/>
                    </a:p>
                  </a:txBody>
                  <a:tcPr/>
                </a:tc>
                <a:extLst>
                  <a:ext uri="{0D108BD9-81ED-4DB2-BD59-A6C34878D82A}">
                    <a16:rowId xmlns:a16="http://schemas.microsoft.com/office/drawing/2014/main" val="2997874804"/>
                  </a:ext>
                </a:extLst>
              </a:tr>
              <a:tr h="370840">
                <a:tc vMerge="1">
                  <a:txBody>
                    <a:bodyPr/>
                    <a:lstStyle/>
                    <a:p>
                      <a:endParaRPr lang="nb-NO" sz="1200"/>
                    </a:p>
                  </a:txBody>
                  <a:tcPr/>
                </a:tc>
                <a:tc>
                  <a:txBody>
                    <a:bodyPr/>
                    <a:lstStyle/>
                    <a:p>
                      <a:r>
                        <a:rPr lang="nb-NO" sz="1200"/>
                        <a:t>Medarbeidere:</a:t>
                      </a:r>
                    </a:p>
                  </a:txBody>
                  <a:tcPr/>
                </a:tc>
                <a:tc>
                  <a:txBody>
                    <a:bodyPr/>
                    <a:lstStyle/>
                    <a:p>
                      <a:endParaRPr lang="nb-NO" sz="1200"/>
                    </a:p>
                  </a:txBody>
                  <a:tcPr/>
                </a:tc>
                <a:tc>
                  <a:txBody>
                    <a:bodyPr/>
                    <a:lstStyle/>
                    <a:p>
                      <a:endParaRPr lang="nb-NO" sz="1200"/>
                    </a:p>
                  </a:txBody>
                  <a:tcPr/>
                </a:tc>
                <a:tc>
                  <a:txBody>
                    <a:bodyPr/>
                    <a:lstStyle/>
                    <a:p>
                      <a:endParaRPr lang="nb-NO" sz="1200"/>
                    </a:p>
                  </a:txBody>
                  <a:tcPr/>
                </a:tc>
                <a:extLst>
                  <a:ext uri="{0D108BD9-81ED-4DB2-BD59-A6C34878D82A}">
                    <a16:rowId xmlns:a16="http://schemas.microsoft.com/office/drawing/2014/main" val="379567436"/>
                  </a:ext>
                </a:extLst>
              </a:tr>
              <a:tr h="370840">
                <a:tc vMerge="1">
                  <a:txBody>
                    <a:bodyPr/>
                    <a:lstStyle/>
                    <a:p>
                      <a:endParaRPr lang="nb-NO" sz="1200"/>
                    </a:p>
                  </a:txBody>
                  <a:tcPr/>
                </a:tc>
                <a:tc>
                  <a:txBody>
                    <a:bodyPr/>
                    <a:lstStyle/>
                    <a:p>
                      <a:r>
                        <a:rPr lang="nb-NO" sz="1200"/>
                        <a:t>Organisasjon:</a:t>
                      </a:r>
                    </a:p>
                  </a:txBody>
                  <a:tcPr/>
                </a:tc>
                <a:tc>
                  <a:txBody>
                    <a:bodyPr/>
                    <a:lstStyle/>
                    <a:p>
                      <a:endParaRPr lang="nb-NO" sz="1200"/>
                    </a:p>
                  </a:txBody>
                  <a:tcPr/>
                </a:tc>
                <a:tc>
                  <a:txBody>
                    <a:bodyPr/>
                    <a:lstStyle/>
                    <a:p>
                      <a:endParaRPr lang="nb-NO" sz="1200"/>
                    </a:p>
                  </a:txBody>
                  <a:tcPr/>
                </a:tc>
                <a:tc>
                  <a:txBody>
                    <a:bodyPr/>
                    <a:lstStyle/>
                    <a:p>
                      <a:endParaRPr lang="nb-NO" sz="1200"/>
                    </a:p>
                  </a:txBody>
                  <a:tcPr/>
                </a:tc>
                <a:extLst>
                  <a:ext uri="{0D108BD9-81ED-4DB2-BD59-A6C34878D82A}">
                    <a16:rowId xmlns:a16="http://schemas.microsoft.com/office/drawing/2014/main" val="561338604"/>
                  </a:ext>
                </a:extLst>
              </a:tr>
            </a:tbl>
          </a:graphicData>
        </a:graphic>
      </p:graphicFrame>
      <p:sp>
        <p:nvSpPr>
          <p:cNvPr id="6" name="TekstSylinder 5">
            <a:extLst>
              <a:ext uri="{FF2B5EF4-FFF2-40B4-BE49-F238E27FC236}">
                <a16:creationId xmlns:a16="http://schemas.microsoft.com/office/drawing/2014/main" id="{94B64E84-6A87-43FA-AF08-5DB5CDEE7AAD}"/>
              </a:ext>
            </a:extLst>
          </p:cNvPr>
          <p:cNvSpPr txBox="1"/>
          <p:nvPr/>
        </p:nvSpPr>
        <p:spPr>
          <a:xfrm>
            <a:off x="650032" y="1186774"/>
            <a:ext cx="11063850" cy="286232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nb-NO"/>
              <a:t>Fordel nye roller; ordstyrer, sekretær, videvakt/tidtaker</a:t>
            </a:r>
          </a:p>
          <a:p>
            <a:pPr marL="285750" indent="-285750">
              <a:buFont typeface="Arial" panose="020B0604020202020204" pitchFamily="34" charset="0"/>
              <a:buChar char="•"/>
            </a:pPr>
            <a:r>
              <a:rPr lang="nb-NO"/>
              <a:t>Skriv først inn målet dere har satt for faktor 9 - Mestringsklima.</a:t>
            </a:r>
          </a:p>
          <a:p>
            <a:pPr marL="285750" indent="-285750">
              <a:buFont typeface="Arial" panose="020B0604020202020204" pitchFamily="34" charset="0"/>
              <a:buChar char="•"/>
            </a:pPr>
            <a:r>
              <a:rPr lang="nb-NO"/>
              <a:t>Ta utgangspunkt i glansbildet dere har laget med kjennetegn for god praksis</a:t>
            </a:r>
            <a:endParaRPr lang="nb-NO">
              <a:cs typeface="Calibri"/>
            </a:endParaRPr>
          </a:p>
          <a:p>
            <a:pPr marL="285750" indent="-285750">
              <a:buFont typeface="Arial" panose="020B0604020202020204" pitchFamily="34" charset="0"/>
              <a:buChar char="•"/>
            </a:pPr>
            <a:r>
              <a:rPr lang="nb-NO"/>
              <a:t>Bruk IGP (individ – gruppe – plenum) når dere fyller ut handlingsplanen:</a:t>
            </a:r>
            <a:endParaRPr lang="nb-NO">
              <a:cs typeface="Calibri"/>
            </a:endParaRPr>
          </a:p>
          <a:p>
            <a:pPr marL="742950" lvl="1" indent="-285750">
              <a:buFont typeface="Courier New" panose="02070309020205020404" pitchFamily="49" charset="0"/>
              <a:buChar char="o"/>
            </a:pPr>
            <a:r>
              <a:rPr lang="nb-NO" sz="1800" b="1">
                <a:cs typeface="Calibri"/>
              </a:rPr>
              <a:t>Individuell refleksjon (3 min): </a:t>
            </a:r>
            <a:r>
              <a:rPr lang="nb-NO"/>
              <a:t>tenk/noter </a:t>
            </a:r>
            <a:r>
              <a:rPr lang="nb-NO" err="1"/>
              <a:t>idèer</a:t>
            </a:r>
            <a:r>
              <a:rPr lang="nb-NO"/>
              <a:t> til tiltak som kan gjennomføres (leder, medarbeider og org)</a:t>
            </a:r>
            <a:endParaRPr lang="nb-NO">
              <a:cs typeface="Calibri"/>
            </a:endParaRPr>
          </a:p>
          <a:p>
            <a:pPr marL="742950" lvl="1" indent="-285750">
              <a:buFont typeface="Courier New" panose="02070309020205020404" pitchFamily="49" charset="0"/>
              <a:buChar char="o"/>
            </a:pPr>
            <a:r>
              <a:rPr lang="nb-NO" sz="1800" b="1">
                <a:cs typeface="Calibri"/>
              </a:rPr>
              <a:t>Gruppe (15 min)</a:t>
            </a:r>
            <a:r>
              <a:rPr lang="nb-NO" sz="1800">
                <a:cs typeface="Calibri"/>
              </a:rPr>
              <a:t>: </a:t>
            </a:r>
          </a:p>
          <a:p>
            <a:pPr marL="1200150" lvl="2" indent="-285750">
              <a:buFont typeface="Arial" panose="020B0604020202020204" pitchFamily="34" charset="0"/>
              <a:buChar char="•"/>
            </a:pPr>
            <a:r>
              <a:rPr lang="nb-NO"/>
              <a:t>gå gjennom/presenter et tiltak om gangen per person, gå runden til alle tiltak er nevnt.</a:t>
            </a:r>
          </a:p>
          <a:p>
            <a:pPr marL="1200150" lvl="2" indent="-285750">
              <a:buFont typeface="Arial" panose="020B0604020202020204" pitchFamily="34" charset="0"/>
              <a:buChar char="•"/>
            </a:pPr>
            <a:r>
              <a:rPr lang="nb-NO"/>
              <a:t>velg ut hvilke tiltak gruppen vil ha i sin handlingsplan. Bruk </a:t>
            </a:r>
            <a:r>
              <a:rPr lang="nb-NO" err="1"/>
              <a:t>evt</a:t>
            </a:r>
            <a:r>
              <a:rPr lang="nb-NO"/>
              <a:t> tiltaksmatrisen. Konkretiser minst et tiltak for leder, et for medarbeidere og et for organisasjonen.</a:t>
            </a:r>
            <a:endParaRPr lang="nb-NO">
              <a:cs typeface="Calibri"/>
            </a:endParaRPr>
          </a:p>
          <a:p>
            <a:pPr marL="1200150" lvl="2" indent="-285750">
              <a:buFont typeface="Arial" panose="020B0604020202020204" pitchFamily="34" charset="0"/>
              <a:buChar char="•"/>
            </a:pPr>
            <a:r>
              <a:rPr lang="nb-NO"/>
              <a:t>velg 1-2 tiltak som dere vil presentere i plenum</a:t>
            </a:r>
            <a:endParaRPr lang="nb-NO">
              <a:cs typeface="Calibri"/>
            </a:endParaRPr>
          </a:p>
        </p:txBody>
      </p:sp>
      <p:graphicFrame>
        <p:nvGraphicFramePr>
          <p:cNvPr id="8" name="Tabell 7">
            <a:extLst>
              <a:ext uri="{FF2B5EF4-FFF2-40B4-BE49-F238E27FC236}">
                <a16:creationId xmlns:a16="http://schemas.microsoft.com/office/drawing/2014/main" id="{4FEEC478-3E84-42E1-B0BA-33AC9215047C}"/>
              </a:ext>
            </a:extLst>
          </p:cNvPr>
          <p:cNvGraphicFramePr>
            <a:graphicFrameLocks noGrp="1"/>
          </p:cNvGraphicFramePr>
          <p:nvPr>
            <p:extLst>
              <p:ext uri="{D42A27DB-BD31-4B8C-83A1-F6EECF244321}">
                <p14:modId xmlns:p14="http://schemas.microsoft.com/office/powerpoint/2010/main" val="276747093"/>
              </p:ext>
            </p:extLst>
          </p:nvPr>
        </p:nvGraphicFramePr>
        <p:xfrm>
          <a:off x="9550795" y="227259"/>
          <a:ext cx="1991171" cy="1617810"/>
        </p:xfrm>
        <a:graphic>
          <a:graphicData uri="http://schemas.openxmlformats.org/drawingml/2006/table">
            <a:tbl>
              <a:tblPr/>
              <a:tblGrid>
                <a:gridCol w="1991171">
                  <a:extLst>
                    <a:ext uri="{9D8B030D-6E8A-4147-A177-3AD203B41FA5}">
                      <a16:colId xmlns:a16="http://schemas.microsoft.com/office/drawing/2014/main" val="2649826093"/>
                    </a:ext>
                  </a:extLst>
                </a:gridCol>
              </a:tblGrid>
              <a:tr h="268696">
                <a:tc>
                  <a:txBody>
                    <a:bodyPr/>
                    <a:lstStyle/>
                    <a:p>
                      <a:pPr algn="ctr"/>
                      <a:r>
                        <a:rPr lang="nb-NO" sz="1200" b="1" i="0" kern="1200">
                          <a:solidFill>
                            <a:srgbClr val="005070"/>
                          </a:solidFill>
                          <a:effectLst/>
                          <a:latin typeface="Arial" panose="020B0604020202020204" pitchFamily="34" charset="0"/>
                          <a:ea typeface="+mn-ea"/>
                          <a:cs typeface="+mn-cs"/>
                        </a:rPr>
                        <a:t>SMARTE tiltak:</a:t>
                      </a:r>
                    </a:p>
                  </a:txBody>
                  <a:tcP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27432"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732137155"/>
                  </a:ext>
                </a:extLst>
              </a:tr>
              <a:tr h="1343490">
                <a:tc>
                  <a:txBody>
                    <a:bodyPr/>
                    <a:lstStyle/>
                    <a:p>
                      <a:pPr algn="ctr"/>
                      <a:r>
                        <a:rPr lang="nb-NO" sz="1200" b="1" i="0" kern="1200">
                          <a:solidFill>
                            <a:srgbClr val="005070"/>
                          </a:solidFill>
                          <a:effectLst/>
                          <a:latin typeface="Arial" panose="020B0604020202020204" pitchFamily="34" charset="0"/>
                          <a:ea typeface="+mn-ea"/>
                          <a:cs typeface="+mn-cs"/>
                        </a:rPr>
                        <a:t>Spesifikke</a:t>
                      </a:r>
                    </a:p>
                    <a:p>
                      <a:pPr algn="ctr"/>
                      <a:r>
                        <a:rPr lang="nb-NO" sz="1200" b="1" i="0" kern="1200">
                          <a:solidFill>
                            <a:srgbClr val="005070"/>
                          </a:solidFill>
                          <a:effectLst/>
                          <a:latin typeface="Arial" panose="020B0604020202020204" pitchFamily="34" charset="0"/>
                          <a:ea typeface="+mn-ea"/>
                          <a:cs typeface="+mn-cs"/>
                        </a:rPr>
                        <a:t>Målbare</a:t>
                      </a:r>
                    </a:p>
                    <a:p>
                      <a:pPr algn="ctr"/>
                      <a:r>
                        <a:rPr lang="nb-NO" sz="1200" b="1" i="0" kern="1200">
                          <a:solidFill>
                            <a:srgbClr val="005070"/>
                          </a:solidFill>
                          <a:effectLst/>
                          <a:latin typeface="Arial" panose="020B0604020202020204" pitchFamily="34" charset="0"/>
                          <a:ea typeface="+mn-ea"/>
                          <a:cs typeface="+mn-cs"/>
                        </a:rPr>
                        <a:t>Aksepterte</a:t>
                      </a:r>
                    </a:p>
                    <a:p>
                      <a:pPr algn="ctr"/>
                      <a:r>
                        <a:rPr lang="nb-NO" sz="1200" b="1" i="0" kern="1200">
                          <a:solidFill>
                            <a:srgbClr val="005070"/>
                          </a:solidFill>
                          <a:effectLst/>
                          <a:latin typeface="Arial" panose="020B0604020202020204" pitchFamily="34" charset="0"/>
                          <a:ea typeface="+mn-ea"/>
                          <a:cs typeface="+mn-cs"/>
                        </a:rPr>
                        <a:t>Realistiske</a:t>
                      </a:r>
                    </a:p>
                    <a:p>
                      <a:pPr algn="ctr"/>
                      <a:r>
                        <a:rPr lang="nb-NO" sz="1200" b="1" i="0" kern="1200">
                          <a:solidFill>
                            <a:srgbClr val="005070"/>
                          </a:solidFill>
                          <a:effectLst/>
                          <a:latin typeface="Arial" panose="020B0604020202020204" pitchFamily="34" charset="0"/>
                          <a:ea typeface="+mn-ea"/>
                          <a:cs typeface="+mn-cs"/>
                        </a:rPr>
                        <a:t>Tidsbestemte</a:t>
                      </a:r>
                    </a:p>
                    <a:p>
                      <a:pPr algn="ctr"/>
                      <a:r>
                        <a:rPr lang="nb-NO" sz="1200" b="1" i="0" kern="1200">
                          <a:solidFill>
                            <a:srgbClr val="005070"/>
                          </a:solidFill>
                          <a:effectLst/>
                          <a:latin typeface="Arial" panose="020B0604020202020204" pitchFamily="34" charset="0"/>
                          <a:ea typeface="+mn-ea"/>
                          <a:cs typeface="+mn-cs"/>
                        </a:rPr>
                        <a:t>Enkle</a:t>
                      </a:r>
                    </a:p>
                  </a:txBody>
                  <a:tcP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27432"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66076853"/>
                  </a:ext>
                </a:extLst>
              </a:tr>
            </a:tbl>
          </a:graphicData>
        </a:graphic>
      </p:graphicFrame>
    </p:spTree>
    <p:extLst>
      <p:ext uri="{BB962C8B-B14F-4D97-AF65-F5344CB8AC3E}">
        <p14:creationId xmlns:p14="http://schemas.microsoft.com/office/powerpoint/2010/main" val="4198936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F528D2F6-AC44-4097-8A16-8326632B7740}"/>
              </a:ext>
            </a:extLst>
          </p:cNvPr>
          <p:cNvSpPr txBox="1"/>
          <p:nvPr/>
        </p:nvSpPr>
        <p:spPr>
          <a:xfrm>
            <a:off x="650032" y="555347"/>
            <a:ext cx="10891935" cy="584775"/>
          </a:xfrm>
          <a:prstGeom prst="rect">
            <a:avLst/>
          </a:prstGeom>
          <a:noFill/>
        </p:spPr>
        <p:txBody>
          <a:bodyPr wrap="square" rtlCol="0">
            <a:spAutoFit/>
          </a:bodyPr>
          <a:lstStyle/>
          <a:p>
            <a:r>
              <a:rPr lang="nb-NO" sz="3200" b="1">
                <a:solidFill>
                  <a:srgbClr val="000000"/>
                </a:solidFill>
                <a:latin typeface="+mj-lt"/>
                <a:ea typeface="+mj-ea"/>
                <a:cs typeface="Calibri Light"/>
              </a:rPr>
              <a:t>Hvordan sikre fokus på utviklingsarbeidet også i «mellomårene»?</a:t>
            </a:r>
          </a:p>
        </p:txBody>
      </p:sp>
      <p:sp>
        <p:nvSpPr>
          <p:cNvPr id="7" name="TekstSylinder 6">
            <a:extLst>
              <a:ext uri="{FF2B5EF4-FFF2-40B4-BE49-F238E27FC236}">
                <a16:creationId xmlns:a16="http://schemas.microsoft.com/office/drawing/2014/main" id="{490C0529-E9F2-4F65-935E-B996CCAC60C6}"/>
              </a:ext>
            </a:extLst>
          </p:cNvPr>
          <p:cNvSpPr txBox="1"/>
          <p:nvPr/>
        </p:nvSpPr>
        <p:spPr>
          <a:xfrm>
            <a:off x="281486" y="1475853"/>
            <a:ext cx="6939710" cy="4524315"/>
          </a:xfrm>
          <a:prstGeom prst="rect">
            <a:avLst/>
          </a:prstGeom>
          <a:noFill/>
        </p:spPr>
        <p:txBody>
          <a:bodyPr wrap="square" lIns="91440" tIns="45720" rIns="91440" bIns="45720" anchor="t">
            <a:spAutoFit/>
          </a:bodyPr>
          <a:lstStyle/>
          <a:p>
            <a:pPr marL="742950" lvl="1" indent="-285750">
              <a:buFont typeface="Arial" panose="020B0604020202020204" pitchFamily="34" charset="0"/>
              <a:buChar char="•"/>
            </a:pPr>
            <a:r>
              <a:rPr lang="nb-NO">
                <a:ea typeface="+mn-lt"/>
                <a:cs typeface="+mn-lt"/>
              </a:rPr>
              <a:t>"HMS-gruppene skal arbeide systematisk med resultater og oppfølging av medarbeiderundersøkelsen" </a:t>
            </a:r>
            <a:br>
              <a:rPr lang="nb-NO">
                <a:ea typeface="+mn-lt"/>
                <a:cs typeface="+mn-lt"/>
              </a:rPr>
            </a:br>
            <a:r>
              <a:rPr lang="nb-NO">
                <a:ea typeface="+mn-lt"/>
                <a:cs typeface="+mn-lt"/>
              </a:rPr>
              <a:t>(retningslinjer for HMS og arbeidsmiljø i Stavanger kommune) </a:t>
            </a:r>
          </a:p>
          <a:p>
            <a:pPr lvl="1"/>
            <a:endParaRPr lang="nb-NO">
              <a:cs typeface="Calibri"/>
            </a:endParaRPr>
          </a:p>
          <a:p>
            <a:pPr marL="742950" lvl="1" indent="-285750">
              <a:buFont typeface="Arial" panose="020B0604020202020204" pitchFamily="34" charset="0"/>
              <a:buChar char="•"/>
            </a:pPr>
            <a:r>
              <a:rPr lang="nb-NO"/>
              <a:t>Knytte tiltakene til relevante prosesser, prosjekter og planer. Eksempel: </a:t>
            </a:r>
            <a:endParaRPr lang="nb-NO">
              <a:cs typeface="Calibri"/>
            </a:endParaRPr>
          </a:p>
          <a:p>
            <a:pPr marL="1200150" lvl="2" indent="-285750">
              <a:buFont typeface="Courier New" panose="02070309020205020404" pitchFamily="49" charset="0"/>
              <a:buChar char="o"/>
            </a:pPr>
            <a:r>
              <a:rPr lang="nb-NO"/>
              <a:t>Sette tiltak/handlingsplan opp som fast punkt på HMS-møter, personalmøter</a:t>
            </a:r>
          </a:p>
          <a:p>
            <a:pPr marL="1200150" lvl="2" indent="-285750">
              <a:buFont typeface="Courier New" panose="02070309020205020404" pitchFamily="49" charset="0"/>
              <a:buChar char="o"/>
            </a:pPr>
            <a:r>
              <a:rPr lang="nb-NO">
                <a:cs typeface="Calibri"/>
              </a:rPr>
              <a:t>Sette relevante konkrete tiltak inn i HMS-plan, </a:t>
            </a:r>
            <a:r>
              <a:rPr lang="nb-NO" err="1">
                <a:cs typeface="Calibri"/>
              </a:rPr>
              <a:t>f.eks</a:t>
            </a:r>
            <a:r>
              <a:rPr lang="nb-NO">
                <a:cs typeface="Calibri"/>
              </a:rPr>
              <a:t>: </a:t>
            </a:r>
          </a:p>
          <a:p>
            <a:pPr marL="1657350" lvl="3" indent="-285750">
              <a:buFont typeface="Arial" panose="020B0604020202020204" pitchFamily="34" charset="0"/>
              <a:buChar char="•"/>
            </a:pPr>
            <a:r>
              <a:rPr lang="nb-NO">
                <a:cs typeface="Calibri"/>
              </a:rPr>
              <a:t>ROS-analyse for psykososialt arbeidsmiljø</a:t>
            </a:r>
          </a:p>
          <a:p>
            <a:pPr marL="1657350" lvl="3" indent="-285750">
              <a:buFont typeface="Arial" panose="020B0604020202020204" pitchFamily="34" charset="0"/>
              <a:buChar char="•"/>
            </a:pPr>
            <a:r>
              <a:rPr lang="nb-NO">
                <a:cs typeface="Calibri"/>
              </a:rPr>
              <a:t>Bygge kultur for framsnakking – lag konkrete tiltak</a:t>
            </a:r>
          </a:p>
          <a:p>
            <a:pPr marL="1657350" lvl="3" indent="-285750">
              <a:buFont typeface="Arial" panose="020B0604020202020204" pitchFamily="34" charset="0"/>
              <a:buChar char="•"/>
            </a:pPr>
            <a:r>
              <a:rPr lang="nb-NO">
                <a:cs typeface="Calibri"/>
              </a:rPr>
              <a:t>Forebygging av sykefravær </a:t>
            </a:r>
            <a:r>
              <a:rPr lang="nb-NO">
                <a:latin typeface="Calibri" panose="020F0502020204030204"/>
                <a:cs typeface="Calibri"/>
              </a:rPr>
              <a:t>ved bedre mestringsklima – lag konkrete tiltak</a:t>
            </a:r>
          </a:p>
          <a:p>
            <a:pPr marL="742950" lvl="1" indent="-285750">
              <a:buFont typeface="Arial" panose="020B0604020202020204" pitchFamily="34" charset="0"/>
              <a:buChar char="•"/>
            </a:pPr>
            <a:r>
              <a:rPr lang="nb-NO">
                <a:cs typeface="Calibri"/>
              </a:rPr>
              <a:t>Evaluering av tiltak/handlingsplan</a:t>
            </a:r>
          </a:p>
          <a:p>
            <a:pPr marL="742950" lvl="1" indent="-285750">
              <a:buFont typeface="Arial" panose="020B0604020202020204" pitchFamily="34" charset="0"/>
              <a:buChar char="•"/>
            </a:pPr>
            <a:r>
              <a:rPr lang="nb-NO">
                <a:hlinkClick r:id="rId3"/>
              </a:rPr>
              <a:t>Oppfølging av 10-faktor: Metoder og verktøy (sharepoint.com)</a:t>
            </a:r>
            <a:endParaRPr lang="nb-NO"/>
          </a:p>
          <a:p>
            <a:pPr marL="742950" lvl="1" indent="-285750">
              <a:buFont typeface="Arial" panose="020B0604020202020204" pitchFamily="34" charset="0"/>
              <a:buChar char="•"/>
            </a:pPr>
            <a:endParaRPr lang="nb-NO"/>
          </a:p>
        </p:txBody>
      </p:sp>
      <p:pic>
        <p:nvPicPr>
          <p:cNvPr id="3" name="Bilde 2">
            <a:extLst>
              <a:ext uri="{FF2B5EF4-FFF2-40B4-BE49-F238E27FC236}">
                <a16:creationId xmlns:a16="http://schemas.microsoft.com/office/drawing/2014/main" id="{59A24F2F-1D45-429C-B789-2BE16384294A}"/>
              </a:ext>
            </a:extLst>
          </p:cNvPr>
          <p:cNvPicPr>
            <a:picLocks noChangeAspect="1"/>
          </p:cNvPicPr>
          <p:nvPr/>
        </p:nvPicPr>
        <p:blipFill>
          <a:blip r:embed="rId4"/>
          <a:stretch>
            <a:fillRect/>
          </a:stretch>
        </p:blipFill>
        <p:spPr>
          <a:xfrm>
            <a:off x="7221196" y="1287837"/>
            <a:ext cx="4895890" cy="3877320"/>
          </a:xfrm>
          <a:prstGeom prst="rect">
            <a:avLst/>
          </a:prstGeom>
        </p:spPr>
      </p:pic>
      <p:sp>
        <p:nvSpPr>
          <p:cNvPr id="4" name="Ellipse 3">
            <a:extLst>
              <a:ext uri="{FF2B5EF4-FFF2-40B4-BE49-F238E27FC236}">
                <a16:creationId xmlns:a16="http://schemas.microsoft.com/office/drawing/2014/main" id="{E49FA72C-497A-448E-8DC1-22E43C7447D5}"/>
              </a:ext>
            </a:extLst>
          </p:cNvPr>
          <p:cNvSpPr/>
          <p:nvPr/>
        </p:nvSpPr>
        <p:spPr>
          <a:xfrm>
            <a:off x="7146670" y="2048306"/>
            <a:ext cx="1998920" cy="30196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956230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111" descr="Questions">
            <a:extLst>
              <a:ext uri="{FF2B5EF4-FFF2-40B4-BE49-F238E27FC236}">
                <a16:creationId xmlns:a16="http://schemas.microsoft.com/office/drawing/2014/main" id="{028FCBBE-81BA-4E4A-B99B-EDC7B2BEA5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4347" y="1454284"/>
            <a:ext cx="3059349" cy="3059349"/>
          </a:xfrm>
          <a:prstGeom prst="rect">
            <a:avLst/>
          </a:prstGeom>
        </p:spPr>
      </p:pic>
      <p:sp>
        <p:nvSpPr>
          <p:cNvPr id="6" name="TekstSylinder 5">
            <a:extLst>
              <a:ext uri="{FF2B5EF4-FFF2-40B4-BE49-F238E27FC236}">
                <a16:creationId xmlns:a16="http://schemas.microsoft.com/office/drawing/2014/main" id="{7FE1805E-51C3-44F5-ABD0-9101A2DE39FD}"/>
              </a:ext>
            </a:extLst>
          </p:cNvPr>
          <p:cNvSpPr txBox="1"/>
          <p:nvPr/>
        </p:nvSpPr>
        <p:spPr>
          <a:xfrm>
            <a:off x="4426085" y="1855151"/>
            <a:ext cx="5612860" cy="584775"/>
          </a:xfrm>
          <a:prstGeom prst="rect">
            <a:avLst/>
          </a:prstGeom>
          <a:noFill/>
        </p:spPr>
        <p:txBody>
          <a:bodyPr wrap="square" rtlCol="0">
            <a:spAutoFit/>
          </a:bodyPr>
          <a:lstStyle/>
          <a:p>
            <a:r>
              <a:rPr lang="nb-NO" sz="3200"/>
              <a:t>Spørsmål eller innspill?</a:t>
            </a:r>
          </a:p>
        </p:txBody>
      </p:sp>
      <p:sp>
        <p:nvSpPr>
          <p:cNvPr id="2" name="TekstSylinder 1">
            <a:extLst>
              <a:ext uri="{FF2B5EF4-FFF2-40B4-BE49-F238E27FC236}">
                <a16:creationId xmlns:a16="http://schemas.microsoft.com/office/drawing/2014/main" id="{EF766BA9-2D8D-49B4-96F8-9C354DF5CD60}"/>
              </a:ext>
            </a:extLst>
          </p:cNvPr>
          <p:cNvSpPr txBox="1"/>
          <p:nvPr/>
        </p:nvSpPr>
        <p:spPr>
          <a:xfrm>
            <a:off x="1452785" y="5080550"/>
            <a:ext cx="8315058" cy="646331"/>
          </a:xfrm>
          <a:prstGeom prst="rect">
            <a:avLst/>
          </a:prstGeom>
          <a:noFill/>
        </p:spPr>
        <p:txBody>
          <a:bodyPr wrap="square" rtlCol="0">
            <a:spAutoFit/>
          </a:bodyPr>
          <a:lstStyle/>
          <a:p>
            <a:r>
              <a:rPr lang="nb-NO"/>
              <a:t>Ledere som har spørsmål/behov for råd om prosessen:</a:t>
            </a:r>
          </a:p>
          <a:p>
            <a:r>
              <a:rPr lang="nb-NO">
                <a:sym typeface="Wingdings" panose="05000000000000000000" pitchFamily="2" charset="2"/>
              </a:rPr>
              <a:t> kontakt rådgivere i </a:t>
            </a:r>
            <a:r>
              <a:rPr lang="nb-NO">
                <a:sym typeface="Wingdings" panose="05000000000000000000" pitchFamily="2" charset="2"/>
                <a:hlinkClick r:id="rId5"/>
              </a:rPr>
              <a:t>HR-bistand og </a:t>
            </a:r>
            <a:r>
              <a:rPr lang="nb-NO" err="1">
                <a:sym typeface="Wingdings" panose="05000000000000000000" pitchFamily="2" charset="2"/>
                <a:hlinkClick r:id="rId5"/>
              </a:rPr>
              <a:t>kontrollteam</a:t>
            </a:r>
            <a:r>
              <a:rPr lang="nb-NO">
                <a:sym typeface="Wingdings" panose="05000000000000000000" pitchFamily="2" charset="2"/>
              </a:rPr>
              <a:t> (</a:t>
            </a:r>
            <a:r>
              <a:rPr lang="nb-NO" err="1">
                <a:sym typeface="Wingdings" panose="05000000000000000000" pitchFamily="2" charset="2"/>
              </a:rPr>
              <a:t>org.og</a:t>
            </a:r>
            <a:r>
              <a:rPr lang="nb-NO">
                <a:sym typeface="Wingdings" panose="05000000000000000000" pitchFamily="2" charset="2"/>
              </a:rPr>
              <a:t> forhandling)</a:t>
            </a:r>
            <a:r>
              <a:rPr lang="nb-NO"/>
              <a:t> </a:t>
            </a:r>
          </a:p>
        </p:txBody>
      </p:sp>
    </p:spTree>
    <p:extLst>
      <p:ext uri="{BB962C8B-B14F-4D97-AF65-F5344CB8AC3E}">
        <p14:creationId xmlns:p14="http://schemas.microsoft.com/office/powerpoint/2010/main" val="183105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F528D2F6-AC44-4097-8A16-8326632B7740}"/>
              </a:ext>
            </a:extLst>
          </p:cNvPr>
          <p:cNvSpPr txBox="1"/>
          <p:nvPr/>
        </p:nvSpPr>
        <p:spPr>
          <a:xfrm>
            <a:off x="650032" y="853282"/>
            <a:ext cx="10891935" cy="584775"/>
          </a:xfrm>
          <a:prstGeom prst="rect">
            <a:avLst/>
          </a:prstGeom>
          <a:noFill/>
        </p:spPr>
        <p:txBody>
          <a:bodyPr wrap="square" rtlCol="0">
            <a:spAutoFit/>
          </a:bodyPr>
          <a:lstStyle/>
          <a:p>
            <a:r>
              <a:rPr lang="nb-NO" sz="3200" b="1">
                <a:solidFill>
                  <a:srgbClr val="000000"/>
                </a:solidFill>
                <a:latin typeface="+mj-lt"/>
                <a:ea typeface="+mj-ea"/>
                <a:cs typeface="Calibri Light"/>
              </a:rPr>
              <a:t>10-faktor gjennomført – hva nå? Det viktige oppfølgingsarbeidet!</a:t>
            </a:r>
          </a:p>
        </p:txBody>
      </p:sp>
      <p:sp>
        <p:nvSpPr>
          <p:cNvPr id="7" name="TekstSylinder 6">
            <a:extLst>
              <a:ext uri="{FF2B5EF4-FFF2-40B4-BE49-F238E27FC236}">
                <a16:creationId xmlns:a16="http://schemas.microsoft.com/office/drawing/2014/main" id="{490C0529-E9F2-4F65-935E-B996CCAC60C6}"/>
              </a:ext>
            </a:extLst>
          </p:cNvPr>
          <p:cNvSpPr txBox="1"/>
          <p:nvPr/>
        </p:nvSpPr>
        <p:spPr>
          <a:xfrm>
            <a:off x="273698" y="1720686"/>
            <a:ext cx="10704964" cy="923330"/>
          </a:xfrm>
          <a:prstGeom prst="rect">
            <a:avLst/>
          </a:prstGeom>
          <a:noFill/>
        </p:spPr>
        <p:txBody>
          <a:bodyPr wrap="square">
            <a:spAutoFit/>
          </a:bodyPr>
          <a:lstStyle/>
          <a:p>
            <a:pPr lvl="1"/>
            <a:r>
              <a:rPr lang="nb-NO"/>
              <a:t>Trinn 1: Forstå resultatene og </a:t>
            </a:r>
            <a:r>
              <a:rPr lang="nb-NO" b="1"/>
              <a:t>velge 1-2 faktorer </a:t>
            </a:r>
            <a:r>
              <a:rPr lang="nb-NO"/>
              <a:t>som vi vil jobbe med å utvikle</a:t>
            </a:r>
          </a:p>
          <a:p>
            <a:pPr lvl="1"/>
            <a:r>
              <a:rPr lang="nb-NO"/>
              <a:t>Trinn 2: </a:t>
            </a:r>
            <a:r>
              <a:rPr lang="nb-NO" b="1"/>
              <a:t>Sette mål </a:t>
            </a:r>
            <a:r>
              <a:rPr lang="nb-NO"/>
              <a:t>for utviklingsarbeidet. Beskrive målbildet/glansbilde: hvordan er det hos oss når…</a:t>
            </a:r>
          </a:p>
          <a:p>
            <a:pPr lvl="1"/>
            <a:r>
              <a:rPr lang="nb-NO"/>
              <a:t>Trinn 3: Konkrete </a:t>
            </a:r>
            <a:r>
              <a:rPr lang="nb-NO" b="1"/>
              <a:t>tiltak og handlingsplan </a:t>
            </a:r>
            <a:r>
              <a:rPr lang="nb-NO"/>
              <a:t>med oppfølgingsansvar</a:t>
            </a:r>
          </a:p>
        </p:txBody>
      </p:sp>
      <p:graphicFrame>
        <p:nvGraphicFramePr>
          <p:cNvPr id="8" name="Diagram 7">
            <a:extLst>
              <a:ext uri="{FF2B5EF4-FFF2-40B4-BE49-F238E27FC236}">
                <a16:creationId xmlns:a16="http://schemas.microsoft.com/office/drawing/2014/main" id="{388A4854-08F1-40CC-8E36-8290512C2CA3}"/>
              </a:ext>
            </a:extLst>
          </p:cNvPr>
          <p:cNvGraphicFramePr/>
          <p:nvPr>
            <p:extLst>
              <p:ext uri="{D42A27DB-BD31-4B8C-83A1-F6EECF244321}">
                <p14:modId xmlns:p14="http://schemas.microsoft.com/office/powerpoint/2010/main" val="3027154660"/>
              </p:ext>
            </p:extLst>
          </p:nvPr>
        </p:nvGraphicFramePr>
        <p:xfrm>
          <a:off x="2674774" y="3439633"/>
          <a:ext cx="5435601" cy="2689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Rett pilkobling 8">
            <a:extLst>
              <a:ext uri="{FF2B5EF4-FFF2-40B4-BE49-F238E27FC236}">
                <a16:creationId xmlns:a16="http://schemas.microsoft.com/office/drawing/2014/main" id="{95DEF793-C1AD-4567-9A90-ECF33B16E6A0}"/>
              </a:ext>
            </a:extLst>
          </p:cNvPr>
          <p:cNvCxnSpPr>
            <a:cxnSpLocks/>
          </p:cNvCxnSpPr>
          <p:nvPr/>
        </p:nvCxnSpPr>
        <p:spPr>
          <a:xfrm flipV="1">
            <a:off x="2125045" y="3589311"/>
            <a:ext cx="2518228" cy="2540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tt pilkobling 9">
            <a:extLst>
              <a:ext uri="{FF2B5EF4-FFF2-40B4-BE49-F238E27FC236}">
                <a16:creationId xmlns:a16="http://schemas.microsoft.com/office/drawing/2014/main" id="{3F19BEC3-AFC8-4412-AD51-A213EE510BBA}"/>
              </a:ext>
            </a:extLst>
          </p:cNvPr>
          <p:cNvCxnSpPr>
            <a:cxnSpLocks/>
          </p:cNvCxnSpPr>
          <p:nvPr/>
        </p:nvCxnSpPr>
        <p:spPr>
          <a:xfrm flipH="1" flipV="1">
            <a:off x="6095999" y="3589312"/>
            <a:ext cx="2467430" cy="254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Snakkeboble: oval 10">
            <a:extLst>
              <a:ext uri="{FF2B5EF4-FFF2-40B4-BE49-F238E27FC236}">
                <a16:creationId xmlns:a16="http://schemas.microsoft.com/office/drawing/2014/main" id="{11A7C539-EED9-4E81-B879-F41F968B223A}"/>
              </a:ext>
            </a:extLst>
          </p:cNvPr>
          <p:cNvSpPr/>
          <p:nvPr/>
        </p:nvSpPr>
        <p:spPr>
          <a:xfrm>
            <a:off x="2412479" y="3884261"/>
            <a:ext cx="1295400" cy="532493"/>
          </a:xfrm>
          <a:prstGeom prst="wedgeEllipseCallout">
            <a:avLst>
              <a:gd name="adj1" fmla="val 37430"/>
              <a:gd name="adj2" fmla="val 665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Dialog</a:t>
            </a:r>
          </a:p>
        </p:txBody>
      </p:sp>
      <p:sp>
        <p:nvSpPr>
          <p:cNvPr id="12" name="Snakkeboble: oval 11">
            <a:extLst>
              <a:ext uri="{FF2B5EF4-FFF2-40B4-BE49-F238E27FC236}">
                <a16:creationId xmlns:a16="http://schemas.microsoft.com/office/drawing/2014/main" id="{21617533-521E-4138-BCCA-B825B5952617}"/>
              </a:ext>
            </a:extLst>
          </p:cNvPr>
          <p:cNvSpPr/>
          <p:nvPr/>
        </p:nvSpPr>
        <p:spPr>
          <a:xfrm>
            <a:off x="7188588" y="3884260"/>
            <a:ext cx="1295400" cy="532493"/>
          </a:xfrm>
          <a:prstGeom prst="wedgeEllipseCallout">
            <a:avLst>
              <a:gd name="adj1" fmla="val -31477"/>
              <a:gd name="adj2" fmla="val 761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Dialog</a:t>
            </a:r>
          </a:p>
        </p:txBody>
      </p:sp>
    </p:spTree>
    <p:extLst>
      <p:ext uri="{BB962C8B-B14F-4D97-AF65-F5344CB8AC3E}">
        <p14:creationId xmlns:p14="http://schemas.microsoft.com/office/powerpoint/2010/main" val="327277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490C0529-E9F2-4F65-935E-B996CCAC60C6}"/>
              </a:ext>
            </a:extLst>
          </p:cNvPr>
          <p:cNvSpPr txBox="1"/>
          <p:nvPr/>
        </p:nvSpPr>
        <p:spPr>
          <a:xfrm>
            <a:off x="237839" y="1305341"/>
            <a:ext cx="9871788" cy="4247317"/>
          </a:xfrm>
          <a:prstGeom prst="rect">
            <a:avLst/>
          </a:prstGeom>
          <a:noFill/>
        </p:spPr>
        <p:txBody>
          <a:bodyPr wrap="square" lIns="91440" tIns="45720" rIns="91440" bIns="45720" anchor="t">
            <a:spAutoFit/>
          </a:bodyPr>
          <a:lstStyle/>
          <a:p>
            <a:pPr lvl="1"/>
            <a:r>
              <a:rPr lang="nb-NO" b="1"/>
              <a:t>HUSK: </a:t>
            </a:r>
          </a:p>
          <a:p>
            <a:pPr marL="742950" lvl="1" indent="-285750">
              <a:buFont typeface="Arial" panose="020B0604020202020204" pitchFamily="34" charset="0"/>
              <a:buChar char="•"/>
            </a:pPr>
            <a:r>
              <a:rPr lang="nb-NO" b="1"/>
              <a:t>Begrens oppfølgingsarbeidet</a:t>
            </a:r>
            <a:r>
              <a:rPr lang="nb-NO"/>
              <a:t>, heller enn å gripe over for mye: Velg kun 1-2 faktor(er) og få, konkrete tiltak</a:t>
            </a:r>
          </a:p>
          <a:p>
            <a:pPr marL="742950" lvl="1" indent="-285750">
              <a:buFont typeface="Arial" panose="020B0604020202020204" pitchFamily="34" charset="0"/>
              <a:buChar char="•"/>
            </a:pPr>
            <a:r>
              <a:rPr lang="nb-NO"/>
              <a:t>Involver tv, </a:t>
            </a:r>
            <a:r>
              <a:rPr lang="nb-NO" err="1"/>
              <a:t>vo</a:t>
            </a:r>
            <a:r>
              <a:rPr lang="nb-NO"/>
              <a:t> og HMS-grupper</a:t>
            </a:r>
          </a:p>
          <a:p>
            <a:pPr marL="742950" lvl="1" indent="-285750">
              <a:buFont typeface="Arial" panose="020B0604020202020204" pitchFamily="34" charset="0"/>
              <a:buChar char="•"/>
            </a:pPr>
            <a:r>
              <a:rPr lang="nb-NO"/>
              <a:t>Tenk gjennom: Har dere noen særskilte problemstillinger/utfordringer som dere må være ekstra bevisste på? </a:t>
            </a:r>
          </a:p>
          <a:p>
            <a:pPr marL="742950" lvl="1" indent="-285750">
              <a:buFont typeface="Arial" panose="020B0604020202020204" pitchFamily="34" charset="0"/>
              <a:buChar char="•"/>
            </a:pPr>
            <a:endParaRPr lang="nb-NO"/>
          </a:p>
          <a:p>
            <a:pPr lvl="1"/>
            <a:r>
              <a:rPr lang="nb-NO"/>
              <a:t>Eksempel:</a:t>
            </a:r>
          </a:p>
          <a:p>
            <a:pPr marL="742950" lvl="1" indent="-285750">
              <a:buFont typeface="Arial" panose="020B0604020202020204" pitchFamily="34" charset="0"/>
              <a:buChar char="•"/>
            </a:pPr>
            <a:r>
              <a:rPr lang="nb-NO"/>
              <a:t>Tidspunkt og tidsbruk for oppfølgingsarbeidet trinn 1-3 </a:t>
            </a:r>
            <a:r>
              <a:rPr lang="nb-NO">
                <a:sym typeface="Wingdings" panose="05000000000000000000" pitchFamily="2" charset="2"/>
              </a:rPr>
              <a:t></a:t>
            </a:r>
            <a:r>
              <a:rPr lang="nb-NO"/>
              <a:t> </a:t>
            </a:r>
            <a:r>
              <a:rPr lang="nb-NO">
                <a:hlinkClick r:id="rId3"/>
              </a:rPr>
              <a:t>Eksempel på møteagenda</a:t>
            </a:r>
            <a:endParaRPr lang="nb-NO"/>
          </a:p>
          <a:p>
            <a:pPr marL="742950" lvl="1" indent="-285750">
              <a:buFont typeface="Arial" panose="020B0604020202020204" pitchFamily="34" charset="0"/>
              <a:buChar char="•"/>
            </a:pPr>
            <a:r>
              <a:rPr lang="nb-NO"/>
              <a:t>Sammensatte personalgrupper: </a:t>
            </a:r>
            <a:r>
              <a:rPr lang="nb-NO" err="1"/>
              <a:t>småstillinger</a:t>
            </a:r>
            <a:r>
              <a:rPr lang="nb-NO"/>
              <a:t>, nattevakter, ringevikarer </a:t>
            </a:r>
            <a:r>
              <a:rPr lang="nb-NO" err="1"/>
              <a:t>etc</a:t>
            </a:r>
            <a:endParaRPr lang="nb-NO"/>
          </a:p>
          <a:p>
            <a:pPr marL="742950" lvl="1" indent="-285750">
              <a:buFont typeface="Arial" panose="020B0604020202020204" pitchFamily="34" charset="0"/>
              <a:buChar char="•"/>
            </a:pPr>
            <a:r>
              <a:rPr lang="nb-NO">
                <a:cs typeface="Calibri"/>
              </a:rPr>
              <a:t>Når det er få felles møtepunkter</a:t>
            </a:r>
          </a:p>
          <a:p>
            <a:pPr marL="742950" lvl="1" indent="-285750">
              <a:buFont typeface="Arial" panose="020B0604020202020204" pitchFamily="34" charset="0"/>
              <a:buChar char="•"/>
            </a:pPr>
            <a:r>
              <a:rPr lang="nb-NO">
                <a:cs typeface="Calibri"/>
              </a:rPr>
              <a:t>Språkutfordringer, kulturforskjeller</a:t>
            </a:r>
          </a:p>
          <a:p>
            <a:pPr marL="742950" lvl="1" indent="-285750">
              <a:buFont typeface="Arial" panose="020B0604020202020204" pitchFamily="34" charset="0"/>
              <a:buChar char="•"/>
            </a:pPr>
            <a:r>
              <a:rPr lang="nb-NO">
                <a:cs typeface="Calibri"/>
              </a:rPr>
              <a:t>Andre?</a:t>
            </a:r>
            <a:endParaRPr lang="nb-NO"/>
          </a:p>
          <a:p>
            <a:pPr lvl="1"/>
            <a:endParaRPr lang="nb-NO"/>
          </a:p>
          <a:p>
            <a:pPr lvl="1"/>
            <a:endParaRPr lang="nb-NO">
              <a:cs typeface="Calibri"/>
            </a:endParaRPr>
          </a:p>
        </p:txBody>
      </p:sp>
      <p:sp>
        <p:nvSpPr>
          <p:cNvPr id="6" name="TekstSylinder 5">
            <a:extLst>
              <a:ext uri="{FF2B5EF4-FFF2-40B4-BE49-F238E27FC236}">
                <a16:creationId xmlns:a16="http://schemas.microsoft.com/office/drawing/2014/main" id="{B92DF6C8-A44F-485C-A3F0-7C500ACEC62E}"/>
              </a:ext>
            </a:extLst>
          </p:cNvPr>
          <p:cNvSpPr txBox="1"/>
          <p:nvPr/>
        </p:nvSpPr>
        <p:spPr>
          <a:xfrm>
            <a:off x="609599" y="441157"/>
            <a:ext cx="11092329" cy="584775"/>
          </a:xfrm>
          <a:prstGeom prst="rect">
            <a:avLst/>
          </a:prstGeom>
          <a:noFill/>
        </p:spPr>
        <p:txBody>
          <a:bodyPr wrap="square">
            <a:spAutoFit/>
          </a:bodyPr>
          <a:lstStyle/>
          <a:p>
            <a:r>
              <a:rPr lang="nb-NO" sz="3200" b="1">
                <a:solidFill>
                  <a:srgbClr val="000000"/>
                </a:solidFill>
                <a:latin typeface="+mj-lt"/>
                <a:ea typeface="+mj-ea"/>
                <a:cs typeface="Calibri Light"/>
              </a:rPr>
              <a:t>10-faktor gjennomført – hva nå? Det viktige oppfølgingsarbeidet!</a:t>
            </a:r>
          </a:p>
        </p:txBody>
      </p:sp>
      <p:pic>
        <p:nvPicPr>
          <p:cNvPr id="1026" name="Picture 2" descr="Beskriv bildet /  Fotograf: KS-10-faktor">
            <a:extLst>
              <a:ext uri="{FF2B5EF4-FFF2-40B4-BE49-F238E27FC236}">
                <a16:creationId xmlns:a16="http://schemas.microsoft.com/office/drawing/2014/main" id="{1B4566B0-8BCD-4598-9F7A-11B5E1DD98E0}"/>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2498" t="6432" r="8678" b="17627"/>
          <a:stretch/>
        </p:blipFill>
        <p:spPr bwMode="auto">
          <a:xfrm>
            <a:off x="4847440" y="4601883"/>
            <a:ext cx="4481831" cy="15359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84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F528D2F6-AC44-4097-8A16-8326632B7740}"/>
              </a:ext>
            </a:extLst>
          </p:cNvPr>
          <p:cNvSpPr txBox="1"/>
          <p:nvPr/>
        </p:nvSpPr>
        <p:spPr>
          <a:xfrm>
            <a:off x="650032" y="543973"/>
            <a:ext cx="10891935" cy="584775"/>
          </a:xfrm>
          <a:prstGeom prst="rect">
            <a:avLst/>
          </a:prstGeom>
          <a:noFill/>
        </p:spPr>
        <p:txBody>
          <a:bodyPr wrap="square" rtlCol="0">
            <a:spAutoFit/>
          </a:bodyPr>
          <a:lstStyle/>
          <a:p>
            <a:r>
              <a:rPr lang="nb-NO" sz="3200" b="1">
                <a:solidFill>
                  <a:srgbClr val="000000"/>
                </a:solidFill>
                <a:latin typeface="+mj-lt"/>
                <a:ea typeface="+mj-ea"/>
                <a:cs typeface="Calibri Light"/>
              </a:rPr>
              <a:t>Litt om prosessen og rollen som prosessleder </a:t>
            </a:r>
          </a:p>
        </p:txBody>
      </p:sp>
      <p:sp>
        <p:nvSpPr>
          <p:cNvPr id="7" name="TekstSylinder 6">
            <a:extLst>
              <a:ext uri="{FF2B5EF4-FFF2-40B4-BE49-F238E27FC236}">
                <a16:creationId xmlns:a16="http://schemas.microsoft.com/office/drawing/2014/main" id="{490C0529-E9F2-4F65-935E-B996CCAC60C6}"/>
              </a:ext>
            </a:extLst>
          </p:cNvPr>
          <p:cNvSpPr txBox="1"/>
          <p:nvPr/>
        </p:nvSpPr>
        <p:spPr>
          <a:xfrm>
            <a:off x="273698" y="1604576"/>
            <a:ext cx="9871788" cy="3416320"/>
          </a:xfrm>
          <a:prstGeom prst="rect">
            <a:avLst/>
          </a:prstGeom>
          <a:noFill/>
        </p:spPr>
        <p:txBody>
          <a:bodyPr wrap="square">
            <a:spAutoFit/>
          </a:bodyPr>
          <a:lstStyle/>
          <a:p>
            <a:pPr marL="742950" lvl="1" indent="-285750">
              <a:buFont typeface="Arial" panose="020B0604020202020204" pitchFamily="34" charset="0"/>
              <a:buChar char="•"/>
            </a:pPr>
            <a:r>
              <a:rPr lang="nb-NO"/>
              <a:t>Leder som prosessleder for oppfølgingsarbeidet – 5 viktige prinsipp:</a:t>
            </a:r>
          </a:p>
          <a:p>
            <a:pPr marL="1200150" lvl="2" indent="-285750">
              <a:buFont typeface="Courier New" panose="02070309020205020404" pitchFamily="49" charset="0"/>
              <a:buChar char="o"/>
            </a:pPr>
            <a:r>
              <a:rPr lang="nb-NO"/>
              <a:t>Finn den frustrerte drømmen bak problemet</a:t>
            </a:r>
          </a:p>
          <a:p>
            <a:pPr marL="1200150" lvl="2" indent="-285750">
              <a:buFont typeface="Courier New" panose="02070309020205020404" pitchFamily="49" charset="0"/>
              <a:buChar char="o"/>
            </a:pPr>
            <a:r>
              <a:rPr lang="nb-NO"/>
              <a:t>Undersøk og forstå det velfungerende</a:t>
            </a:r>
          </a:p>
          <a:p>
            <a:pPr marL="1200150" lvl="2" indent="-285750">
              <a:buFont typeface="Courier New" panose="02070309020205020404" pitchFamily="49" charset="0"/>
              <a:buChar char="o"/>
            </a:pPr>
            <a:r>
              <a:rPr lang="nb-NO"/>
              <a:t>Anerkjenn alles bidrag</a:t>
            </a:r>
          </a:p>
          <a:p>
            <a:pPr marL="1200150" lvl="2" indent="-285750">
              <a:buFont typeface="Courier New" panose="02070309020205020404" pitchFamily="49" charset="0"/>
              <a:buChar char="o"/>
            </a:pPr>
            <a:r>
              <a:rPr lang="nb-NO"/>
              <a:t>Se helheten</a:t>
            </a:r>
          </a:p>
          <a:p>
            <a:pPr marL="1200150" lvl="2" indent="-285750">
              <a:buFont typeface="Courier New" panose="02070309020205020404" pitchFamily="49" charset="0"/>
              <a:buChar char="o"/>
            </a:pPr>
            <a:r>
              <a:rPr lang="nb-NO"/>
              <a:t>Bruk effekten av positive følelser</a:t>
            </a:r>
          </a:p>
          <a:p>
            <a:pPr lvl="1"/>
            <a:endParaRPr lang="nb-NO"/>
          </a:p>
          <a:p>
            <a:pPr marL="742950" lvl="1" indent="-285750">
              <a:buFont typeface="Arial" panose="020B0604020202020204" pitchFamily="34" charset="0"/>
              <a:buChar char="•"/>
            </a:pPr>
            <a:r>
              <a:rPr lang="nb-NO"/>
              <a:t>Hvordan leder kan takle «dårlige» resultater?</a:t>
            </a:r>
          </a:p>
          <a:p>
            <a:pPr marL="1200150" lvl="2" indent="-285750">
              <a:buFont typeface="Courier New" panose="02070309020205020404" pitchFamily="49" charset="0"/>
              <a:buChar char="o"/>
            </a:pPr>
            <a:r>
              <a:rPr lang="nb-NO"/>
              <a:t>Tankevirus og tankevitaminer</a:t>
            </a:r>
          </a:p>
          <a:p>
            <a:pPr marL="1200150" lvl="2" indent="-285750">
              <a:buFont typeface="Courier New" panose="02070309020205020404" pitchFamily="49" charset="0"/>
              <a:buChar char="o"/>
            </a:pPr>
            <a:endParaRPr lang="nb-NO"/>
          </a:p>
          <a:p>
            <a:pPr lvl="1"/>
            <a:endParaRPr lang="nb-NO"/>
          </a:p>
          <a:p>
            <a:pPr marL="742950" lvl="1" indent="-285750">
              <a:buFontTx/>
              <a:buChar char="-"/>
            </a:pPr>
            <a:endParaRPr lang="nb-NO"/>
          </a:p>
        </p:txBody>
      </p:sp>
      <p:pic>
        <p:nvPicPr>
          <p:cNvPr id="3" name="Bilde 2">
            <a:extLst>
              <a:ext uri="{FF2B5EF4-FFF2-40B4-BE49-F238E27FC236}">
                <a16:creationId xmlns:a16="http://schemas.microsoft.com/office/drawing/2014/main" id="{32B569A1-0202-48E4-AA00-62807398F896}"/>
              </a:ext>
            </a:extLst>
          </p:cNvPr>
          <p:cNvPicPr>
            <a:picLocks noChangeAspect="1"/>
          </p:cNvPicPr>
          <p:nvPr/>
        </p:nvPicPr>
        <p:blipFill>
          <a:blip r:embed="rId3"/>
          <a:stretch>
            <a:fillRect/>
          </a:stretch>
        </p:blipFill>
        <p:spPr>
          <a:xfrm rot="16200000">
            <a:off x="8392667" y="1285452"/>
            <a:ext cx="2373321" cy="36276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ankeboble: sky 3">
            <a:extLst>
              <a:ext uri="{FF2B5EF4-FFF2-40B4-BE49-F238E27FC236}">
                <a16:creationId xmlns:a16="http://schemas.microsoft.com/office/drawing/2014/main" id="{2295E471-81FD-44BF-96A8-34B15FAA187B}"/>
              </a:ext>
            </a:extLst>
          </p:cNvPr>
          <p:cNvSpPr/>
          <p:nvPr/>
        </p:nvSpPr>
        <p:spPr>
          <a:xfrm>
            <a:off x="1410058" y="4468135"/>
            <a:ext cx="4324171" cy="1914258"/>
          </a:xfrm>
          <a:prstGeom prst="cloudCallout">
            <a:avLst>
              <a:gd name="adj1" fmla="val -35997"/>
              <a:gd name="adj2" fmla="val -6116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Tankeleser-virus</a:t>
            </a:r>
          </a:p>
          <a:p>
            <a:pPr algn="ctr"/>
            <a:r>
              <a:rPr lang="nb-NO">
                <a:solidFill>
                  <a:schemeClr val="tx1"/>
                </a:solidFill>
              </a:rPr>
              <a:t>Zoom-virus</a:t>
            </a:r>
          </a:p>
          <a:p>
            <a:pPr algn="ctr"/>
            <a:r>
              <a:rPr lang="nb-NO">
                <a:solidFill>
                  <a:schemeClr val="tx1"/>
                </a:solidFill>
              </a:rPr>
              <a:t>Være-perfekt-virus</a:t>
            </a:r>
          </a:p>
          <a:p>
            <a:pPr algn="ctr"/>
            <a:r>
              <a:rPr lang="nb-NO">
                <a:solidFill>
                  <a:schemeClr val="tx1"/>
                </a:solidFill>
              </a:rPr>
              <a:t>Verdens-navle-virus</a:t>
            </a:r>
          </a:p>
        </p:txBody>
      </p:sp>
    </p:spTree>
    <p:extLst>
      <p:ext uri="{BB962C8B-B14F-4D97-AF65-F5344CB8AC3E}">
        <p14:creationId xmlns:p14="http://schemas.microsoft.com/office/powerpoint/2010/main" val="3916400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F528D2F6-AC44-4097-8A16-8326632B7740}"/>
              </a:ext>
            </a:extLst>
          </p:cNvPr>
          <p:cNvSpPr txBox="1"/>
          <p:nvPr/>
        </p:nvSpPr>
        <p:spPr>
          <a:xfrm>
            <a:off x="606227" y="430310"/>
            <a:ext cx="8471371" cy="584775"/>
          </a:xfrm>
          <a:prstGeom prst="rect">
            <a:avLst/>
          </a:prstGeom>
          <a:noFill/>
        </p:spPr>
        <p:txBody>
          <a:bodyPr wrap="square" lIns="91440" tIns="45720" rIns="91440" bIns="45720" rtlCol="0" anchor="t">
            <a:spAutoFit/>
          </a:bodyPr>
          <a:lstStyle/>
          <a:p>
            <a:r>
              <a:rPr lang="nb-NO" sz="3200" b="1">
                <a:solidFill>
                  <a:srgbClr val="000000"/>
                </a:solidFill>
                <a:latin typeface="+mj-lt"/>
                <a:ea typeface="+mj-ea"/>
                <a:cs typeface="Calibri Light"/>
              </a:rPr>
              <a:t>IGP – metodikk: Individ, Gruppe, Plenum</a:t>
            </a:r>
          </a:p>
        </p:txBody>
      </p:sp>
      <p:sp>
        <p:nvSpPr>
          <p:cNvPr id="8" name="TekstSylinder 7">
            <a:extLst>
              <a:ext uri="{FF2B5EF4-FFF2-40B4-BE49-F238E27FC236}">
                <a16:creationId xmlns:a16="http://schemas.microsoft.com/office/drawing/2014/main" id="{047D9FFC-39D7-4CC6-A099-67B1E7EC5A45}"/>
              </a:ext>
            </a:extLst>
          </p:cNvPr>
          <p:cNvSpPr txBox="1"/>
          <p:nvPr/>
        </p:nvSpPr>
        <p:spPr>
          <a:xfrm>
            <a:off x="657026" y="1266723"/>
            <a:ext cx="9786856" cy="3970318"/>
          </a:xfrm>
          <a:prstGeom prst="rect">
            <a:avLst/>
          </a:prstGeom>
          <a:noFill/>
        </p:spPr>
        <p:txBody>
          <a:bodyPr wrap="square">
            <a:spAutoFit/>
          </a:bodyPr>
          <a:lstStyle/>
          <a:p>
            <a:pPr marL="342900" indent="-342900" algn="l" fontAlgn="base">
              <a:buFont typeface="+mj-lt"/>
              <a:buAutoNum type="arabicPeriod"/>
            </a:pPr>
            <a:r>
              <a:rPr lang="nb-NO" b="0" i="0">
                <a:solidFill>
                  <a:srgbClr val="000000"/>
                </a:solidFill>
                <a:effectLst/>
              </a:rPr>
              <a:t>Del inn i grupper, ca. 5 personer i hver gruppe er ideelt</a:t>
            </a:r>
          </a:p>
          <a:p>
            <a:pPr marL="342900" indent="-342900" algn="l" fontAlgn="base">
              <a:buFont typeface="+mj-lt"/>
              <a:buAutoNum type="arabicPeriod"/>
            </a:pPr>
            <a:r>
              <a:rPr lang="nb-NO" b="0" i="0">
                <a:solidFill>
                  <a:srgbClr val="000000"/>
                </a:solidFill>
                <a:effectLst/>
              </a:rPr>
              <a:t>Velg roller: ordstyrer, sekretær og tidtaker/viddevakt for hver gruppe (</a:t>
            </a:r>
            <a:r>
              <a:rPr lang="nb-NO" b="0" i="0" err="1">
                <a:solidFill>
                  <a:srgbClr val="000000"/>
                </a:solidFill>
                <a:effectLst/>
              </a:rPr>
              <a:t>f.eks</a:t>
            </a:r>
            <a:r>
              <a:rPr lang="nb-NO" b="0" i="0">
                <a:solidFill>
                  <a:srgbClr val="000000"/>
                </a:solidFill>
                <a:effectLst/>
              </a:rPr>
              <a:t> de som sist/først har hatt bursdag etc.)</a:t>
            </a:r>
          </a:p>
          <a:p>
            <a:pPr marL="342900" indent="-342900" algn="l" fontAlgn="base">
              <a:buFont typeface="+mj-lt"/>
              <a:buAutoNum type="arabicPeriod"/>
            </a:pPr>
            <a:r>
              <a:rPr lang="nb-NO">
                <a:solidFill>
                  <a:srgbClr val="000000"/>
                </a:solidFill>
              </a:rPr>
              <a:t>Forklar</a:t>
            </a:r>
            <a:r>
              <a:rPr lang="nb-NO" b="0" i="0">
                <a:solidFill>
                  <a:srgbClr val="000000"/>
                </a:solidFill>
                <a:effectLst/>
              </a:rPr>
              <a:t> oppgaven</a:t>
            </a:r>
            <a:r>
              <a:rPr lang="nb-NO">
                <a:solidFill>
                  <a:srgbClr val="000000"/>
                </a:solidFill>
              </a:rPr>
              <a:t> og </a:t>
            </a:r>
            <a:r>
              <a:rPr lang="nb-NO" b="0" i="0">
                <a:solidFill>
                  <a:srgbClr val="000000"/>
                </a:solidFill>
                <a:effectLst/>
              </a:rPr>
              <a:t>tegn/del ut verktøyet (f. eks. analysekrysset, glansbildemetoden </a:t>
            </a:r>
            <a:r>
              <a:rPr lang="nb-NO" b="0" i="0" err="1">
                <a:solidFill>
                  <a:srgbClr val="000000"/>
                </a:solidFill>
                <a:effectLst/>
              </a:rPr>
              <a:t>etc</a:t>
            </a:r>
            <a:r>
              <a:rPr lang="nb-NO" b="0" i="0">
                <a:solidFill>
                  <a:srgbClr val="000000"/>
                </a:solidFill>
                <a:effectLst/>
              </a:rPr>
              <a:t>)</a:t>
            </a:r>
          </a:p>
          <a:p>
            <a:pPr marL="342900" indent="-342900" algn="l" fontAlgn="base">
              <a:buFont typeface="+mj-lt"/>
              <a:buAutoNum type="arabicPeriod"/>
            </a:pPr>
            <a:r>
              <a:rPr lang="nb-NO" b="1" i="0">
                <a:solidFill>
                  <a:srgbClr val="000000"/>
                </a:solidFill>
                <a:effectLst/>
              </a:rPr>
              <a:t>Individuell refleksjon </a:t>
            </a:r>
            <a:r>
              <a:rPr lang="nb-NO" b="0" i="0">
                <a:solidFill>
                  <a:srgbClr val="000000"/>
                </a:solidFill>
                <a:effectLst/>
              </a:rPr>
              <a:t>(f.eks. 3-5 min) – bruk gjerne </a:t>
            </a:r>
            <a:r>
              <a:rPr lang="nb-NO" b="0" i="0" err="1">
                <a:solidFill>
                  <a:srgbClr val="000000"/>
                </a:solidFill>
                <a:effectLst/>
              </a:rPr>
              <a:t>post-it</a:t>
            </a:r>
            <a:r>
              <a:rPr lang="nb-NO" b="0" i="0">
                <a:solidFill>
                  <a:srgbClr val="000000"/>
                </a:solidFill>
                <a:effectLst/>
              </a:rPr>
              <a:t> lapper</a:t>
            </a:r>
          </a:p>
          <a:p>
            <a:pPr marL="342900" indent="-342900" algn="l" fontAlgn="base">
              <a:buFont typeface="+mj-lt"/>
              <a:buAutoNum type="arabicPeriod"/>
            </a:pPr>
            <a:r>
              <a:rPr lang="nb-NO" b="1">
                <a:solidFill>
                  <a:srgbClr val="000000"/>
                </a:solidFill>
              </a:rPr>
              <a:t>Gruppesamtale</a:t>
            </a:r>
            <a:r>
              <a:rPr lang="nb-NO">
                <a:solidFill>
                  <a:srgbClr val="000000"/>
                </a:solidFill>
              </a:rPr>
              <a:t> (f.eks. 10-15 min) </a:t>
            </a:r>
          </a:p>
          <a:p>
            <a:pPr marL="800100" lvl="1" indent="-342900" fontAlgn="base">
              <a:buFont typeface="Arial" panose="020B0604020202020204" pitchFamily="34" charset="0"/>
              <a:buChar char="•"/>
            </a:pPr>
            <a:r>
              <a:rPr lang="nb-NO">
                <a:solidFill>
                  <a:srgbClr val="000000"/>
                </a:solidFill>
              </a:rPr>
              <a:t>Hvert gruppemedlem gir sine innspill, gjerne en </a:t>
            </a:r>
            <a:r>
              <a:rPr lang="nb-NO" err="1">
                <a:solidFill>
                  <a:srgbClr val="000000"/>
                </a:solidFill>
              </a:rPr>
              <a:t>idè</a:t>
            </a:r>
            <a:r>
              <a:rPr lang="nb-NO">
                <a:solidFill>
                  <a:srgbClr val="000000"/>
                </a:solidFill>
              </a:rPr>
              <a:t> om gangen,  </a:t>
            </a:r>
            <a:br>
              <a:rPr lang="nb-NO">
                <a:solidFill>
                  <a:srgbClr val="000000"/>
                </a:solidFill>
              </a:rPr>
            </a:br>
            <a:r>
              <a:rPr lang="nb-NO">
                <a:solidFill>
                  <a:srgbClr val="000000"/>
                </a:solidFill>
              </a:rPr>
              <a:t>gå runder til alle innspill er kommet frem. Noter ned.</a:t>
            </a:r>
          </a:p>
          <a:p>
            <a:pPr marL="800100" lvl="1" indent="-342900" fontAlgn="base">
              <a:buFont typeface="Arial" panose="020B0604020202020204" pitchFamily="34" charset="0"/>
              <a:buChar char="•"/>
            </a:pPr>
            <a:r>
              <a:rPr lang="nb-NO" b="0" i="0">
                <a:solidFill>
                  <a:srgbClr val="000000"/>
                </a:solidFill>
                <a:effectLst/>
              </a:rPr>
              <a:t>Refleksjon i gruppen, ledet av ordstyrer</a:t>
            </a:r>
          </a:p>
          <a:p>
            <a:pPr marL="1257300" lvl="2" indent="-342900" fontAlgn="base">
              <a:buFont typeface="Wingdings" panose="05000000000000000000" pitchFamily="2" charset="2"/>
              <a:buChar char="ü"/>
            </a:pPr>
            <a:r>
              <a:rPr lang="nb-NO" b="0" i="0">
                <a:solidFill>
                  <a:srgbClr val="000000"/>
                </a:solidFill>
                <a:effectLst/>
              </a:rPr>
              <a:t>Fordel taletid, pass på at alle kommer til orde</a:t>
            </a:r>
          </a:p>
          <a:p>
            <a:pPr marL="1257300" lvl="2" indent="-342900" fontAlgn="base">
              <a:buFont typeface="Wingdings" panose="05000000000000000000" pitchFamily="2" charset="2"/>
              <a:buChar char="ü"/>
            </a:pPr>
            <a:r>
              <a:rPr lang="nb-NO" b="0" i="0">
                <a:solidFill>
                  <a:srgbClr val="000000"/>
                </a:solidFill>
                <a:effectLst/>
              </a:rPr>
              <a:t>Anerkjenn hverandres innspill, lytt</a:t>
            </a:r>
          </a:p>
          <a:p>
            <a:pPr marL="1257300" lvl="2" indent="-342900" fontAlgn="base">
              <a:buFont typeface="Wingdings" panose="05000000000000000000" pitchFamily="2" charset="2"/>
              <a:buChar char="ü"/>
            </a:pPr>
            <a:r>
              <a:rPr lang="nb-NO" b="0" i="0">
                <a:solidFill>
                  <a:srgbClr val="000000"/>
                </a:solidFill>
                <a:effectLst/>
              </a:rPr>
              <a:t>Bli enige om hva som skal løftes fram i plenum fra dialogen/diskusjonen i gruppen</a:t>
            </a:r>
          </a:p>
          <a:p>
            <a:pPr marL="342900" indent="-342900" algn="l" fontAlgn="base">
              <a:buFont typeface="+mj-lt"/>
              <a:buAutoNum type="arabicPeriod"/>
            </a:pPr>
            <a:r>
              <a:rPr lang="nb-NO" b="1" i="0">
                <a:solidFill>
                  <a:srgbClr val="000000"/>
                </a:solidFill>
                <a:effectLst/>
              </a:rPr>
              <a:t>Plenum </a:t>
            </a:r>
            <a:r>
              <a:rPr lang="nb-NO" b="0" i="0">
                <a:solidFill>
                  <a:srgbClr val="000000"/>
                </a:solidFill>
                <a:effectLst/>
              </a:rPr>
              <a:t>(f.eks. 5-10 min): Hver gruppe gir sine innspill til plenum, </a:t>
            </a:r>
            <a:r>
              <a:rPr lang="nb-NO" b="0" i="0" err="1">
                <a:solidFill>
                  <a:srgbClr val="000000"/>
                </a:solidFill>
                <a:effectLst/>
              </a:rPr>
              <a:t>f.eks</a:t>
            </a:r>
            <a:r>
              <a:rPr lang="nb-NO" b="0" i="0">
                <a:solidFill>
                  <a:srgbClr val="000000"/>
                </a:solidFill>
                <a:effectLst/>
              </a:rPr>
              <a:t> et og et innspill fra gruppene</a:t>
            </a:r>
          </a:p>
          <a:p>
            <a:pPr marL="342900" indent="-342900" algn="l" fontAlgn="base">
              <a:buFont typeface="+mj-lt"/>
              <a:buAutoNum type="arabicPeriod"/>
            </a:pPr>
            <a:r>
              <a:rPr lang="nb-NO">
                <a:solidFill>
                  <a:srgbClr val="000000"/>
                </a:solidFill>
              </a:rPr>
              <a:t>O</a:t>
            </a:r>
            <a:r>
              <a:rPr lang="nb-NO" b="0" i="0">
                <a:solidFill>
                  <a:srgbClr val="000000"/>
                </a:solidFill>
                <a:effectLst/>
              </a:rPr>
              <a:t>ppsummer</a:t>
            </a:r>
          </a:p>
        </p:txBody>
      </p:sp>
      <p:pic>
        <p:nvPicPr>
          <p:cNvPr id="3" name="Bilde 2">
            <a:extLst>
              <a:ext uri="{FF2B5EF4-FFF2-40B4-BE49-F238E27FC236}">
                <a16:creationId xmlns:a16="http://schemas.microsoft.com/office/drawing/2014/main" id="{F54724F2-7F4D-406C-93C4-43BCDF0F3B5C}"/>
              </a:ext>
            </a:extLst>
          </p:cNvPr>
          <p:cNvPicPr>
            <a:picLocks noChangeAspect="1"/>
          </p:cNvPicPr>
          <p:nvPr/>
        </p:nvPicPr>
        <p:blipFill rotWithShape="1">
          <a:blip r:embed="rId3"/>
          <a:srcRect l="8526" r="5117"/>
          <a:stretch/>
        </p:blipFill>
        <p:spPr>
          <a:xfrm>
            <a:off x="9170894" y="2592527"/>
            <a:ext cx="1900518" cy="1635125"/>
          </a:xfrm>
          <a:prstGeom prst="rect">
            <a:avLst/>
          </a:prstGeom>
          <a:ln>
            <a:noFill/>
          </a:ln>
          <a:effectLst>
            <a:softEdge rad="112500"/>
          </a:effectLst>
        </p:spPr>
      </p:pic>
      <p:sp>
        <p:nvSpPr>
          <p:cNvPr id="4" name="Snakkeboble: oval 3">
            <a:extLst>
              <a:ext uri="{FF2B5EF4-FFF2-40B4-BE49-F238E27FC236}">
                <a16:creationId xmlns:a16="http://schemas.microsoft.com/office/drawing/2014/main" id="{B70A9B16-1961-4D13-91FC-755FB9355A5C}"/>
              </a:ext>
            </a:extLst>
          </p:cNvPr>
          <p:cNvSpPr/>
          <p:nvPr/>
        </p:nvSpPr>
        <p:spPr>
          <a:xfrm>
            <a:off x="8373035" y="35403"/>
            <a:ext cx="3496236" cy="1374588"/>
          </a:xfrm>
          <a:prstGeom prst="wedgeEllipseCallou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b-NO" sz="1800" b="1" i="0">
                <a:solidFill>
                  <a:schemeClr val="tx1"/>
                </a:solidFill>
                <a:effectLst/>
                <a:latin typeface="Gimbal Grotesque"/>
              </a:rPr>
              <a:t>Bruk IGP som metode for aktiv deltakelse, god dialog og læring</a:t>
            </a:r>
            <a:endParaRPr lang="nb-NO">
              <a:solidFill>
                <a:schemeClr val="tx1"/>
              </a:solidFill>
            </a:endParaRPr>
          </a:p>
        </p:txBody>
      </p:sp>
    </p:spTree>
    <p:extLst>
      <p:ext uri="{BB962C8B-B14F-4D97-AF65-F5344CB8AC3E}">
        <p14:creationId xmlns:p14="http://schemas.microsoft.com/office/powerpoint/2010/main" val="2461249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e 18">
            <a:extLst>
              <a:ext uri="{FF2B5EF4-FFF2-40B4-BE49-F238E27FC236}">
                <a16:creationId xmlns:a16="http://schemas.microsoft.com/office/drawing/2014/main" id="{66375CB3-8776-4A33-AA80-82EAFB5C857A}"/>
              </a:ext>
            </a:extLst>
          </p:cNvPr>
          <p:cNvPicPr>
            <a:picLocks noChangeAspect="1"/>
          </p:cNvPicPr>
          <p:nvPr/>
        </p:nvPicPr>
        <p:blipFill>
          <a:blip r:embed="rId3"/>
          <a:stretch>
            <a:fillRect/>
          </a:stretch>
        </p:blipFill>
        <p:spPr>
          <a:xfrm>
            <a:off x="308574" y="722441"/>
            <a:ext cx="11574852" cy="6037612"/>
          </a:xfrm>
          <a:prstGeom prst="rect">
            <a:avLst/>
          </a:prstGeom>
        </p:spPr>
      </p:pic>
      <p:sp>
        <p:nvSpPr>
          <p:cNvPr id="5" name="TekstSylinder 4">
            <a:extLst>
              <a:ext uri="{FF2B5EF4-FFF2-40B4-BE49-F238E27FC236}">
                <a16:creationId xmlns:a16="http://schemas.microsoft.com/office/drawing/2014/main" id="{F528D2F6-AC44-4097-8A16-8326632B7740}"/>
              </a:ext>
            </a:extLst>
          </p:cNvPr>
          <p:cNvSpPr txBox="1"/>
          <p:nvPr/>
        </p:nvSpPr>
        <p:spPr>
          <a:xfrm>
            <a:off x="256558" y="112671"/>
            <a:ext cx="10891935" cy="584775"/>
          </a:xfrm>
          <a:prstGeom prst="rect">
            <a:avLst/>
          </a:prstGeom>
          <a:noFill/>
        </p:spPr>
        <p:txBody>
          <a:bodyPr wrap="square" rtlCol="0">
            <a:spAutoFit/>
          </a:bodyPr>
          <a:lstStyle/>
          <a:p>
            <a:r>
              <a:rPr lang="nb-NO" sz="3200" b="1">
                <a:solidFill>
                  <a:srgbClr val="000000"/>
                </a:solidFill>
                <a:latin typeface="+mj-lt"/>
                <a:ea typeface="+mj-ea"/>
                <a:cs typeface="Calibri Light"/>
              </a:rPr>
              <a:t>Hvordan forstå resultatene?</a:t>
            </a:r>
          </a:p>
        </p:txBody>
      </p:sp>
      <p:sp>
        <p:nvSpPr>
          <p:cNvPr id="4" name="Ellipse 3">
            <a:extLst>
              <a:ext uri="{FF2B5EF4-FFF2-40B4-BE49-F238E27FC236}">
                <a16:creationId xmlns:a16="http://schemas.microsoft.com/office/drawing/2014/main" id="{0F519E8B-402D-4C31-854D-4BE15450C937}"/>
              </a:ext>
            </a:extLst>
          </p:cNvPr>
          <p:cNvSpPr/>
          <p:nvPr/>
        </p:nvSpPr>
        <p:spPr>
          <a:xfrm>
            <a:off x="10850208" y="847792"/>
            <a:ext cx="596570" cy="3186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7AAA4CA1-7677-47FF-8249-10DF002011D6}"/>
              </a:ext>
            </a:extLst>
          </p:cNvPr>
          <p:cNvSpPr/>
          <p:nvPr/>
        </p:nvSpPr>
        <p:spPr>
          <a:xfrm>
            <a:off x="2556164" y="2309708"/>
            <a:ext cx="2992581" cy="588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FA334CFF-73CB-40D1-BA4F-607C22997F4E}"/>
              </a:ext>
            </a:extLst>
          </p:cNvPr>
          <p:cNvSpPr/>
          <p:nvPr/>
        </p:nvSpPr>
        <p:spPr>
          <a:xfrm>
            <a:off x="11200326" y="3940041"/>
            <a:ext cx="596570" cy="3186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E87C6968-BD0E-429B-B2FC-DEF4DEF4CB57}"/>
              </a:ext>
            </a:extLst>
          </p:cNvPr>
          <p:cNvSpPr/>
          <p:nvPr/>
        </p:nvSpPr>
        <p:spPr>
          <a:xfrm>
            <a:off x="256558" y="5976243"/>
            <a:ext cx="2604405" cy="3186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5C738A5C-9645-4C33-BB3B-0122656FCE25}"/>
              </a:ext>
            </a:extLst>
          </p:cNvPr>
          <p:cNvSpPr/>
          <p:nvPr/>
        </p:nvSpPr>
        <p:spPr>
          <a:xfrm>
            <a:off x="7897091" y="4256009"/>
            <a:ext cx="2299854" cy="3186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691B1325-E29B-46EE-B4AA-04E5C4AC920A}"/>
              </a:ext>
            </a:extLst>
          </p:cNvPr>
          <p:cNvSpPr/>
          <p:nvPr/>
        </p:nvSpPr>
        <p:spPr>
          <a:xfrm>
            <a:off x="222045" y="677190"/>
            <a:ext cx="481842" cy="2299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Ellipse 13">
            <a:extLst>
              <a:ext uri="{FF2B5EF4-FFF2-40B4-BE49-F238E27FC236}">
                <a16:creationId xmlns:a16="http://schemas.microsoft.com/office/drawing/2014/main" id="{915BD64D-81EF-481A-B5EE-4A3C31682E09}"/>
              </a:ext>
            </a:extLst>
          </p:cNvPr>
          <p:cNvSpPr/>
          <p:nvPr/>
        </p:nvSpPr>
        <p:spPr>
          <a:xfrm>
            <a:off x="1558760" y="1450442"/>
            <a:ext cx="1565564" cy="3186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a:extLst>
              <a:ext uri="{FF2B5EF4-FFF2-40B4-BE49-F238E27FC236}">
                <a16:creationId xmlns:a16="http://schemas.microsoft.com/office/drawing/2014/main" id="{75FDE7CF-49EC-45A1-8736-5BA325338C83}"/>
              </a:ext>
            </a:extLst>
          </p:cNvPr>
          <p:cNvSpPr/>
          <p:nvPr/>
        </p:nvSpPr>
        <p:spPr>
          <a:xfrm>
            <a:off x="8021781" y="3515367"/>
            <a:ext cx="1281546" cy="2333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713161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DA51933A-34E2-454D-A527-08F7C2ACA2CB}"/>
              </a:ext>
            </a:extLst>
          </p:cNvPr>
          <p:cNvPicPr>
            <a:picLocks noChangeAspect="1"/>
          </p:cNvPicPr>
          <p:nvPr/>
        </p:nvPicPr>
        <p:blipFill>
          <a:blip r:embed="rId3"/>
          <a:stretch>
            <a:fillRect/>
          </a:stretch>
        </p:blipFill>
        <p:spPr>
          <a:xfrm>
            <a:off x="218366" y="1451178"/>
            <a:ext cx="11755268" cy="3467781"/>
          </a:xfrm>
          <a:prstGeom prst="rect">
            <a:avLst/>
          </a:prstGeom>
        </p:spPr>
      </p:pic>
      <p:sp>
        <p:nvSpPr>
          <p:cNvPr id="7" name="Ellipse 6">
            <a:extLst>
              <a:ext uri="{FF2B5EF4-FFF2-40B4-BE49-F238E27FC236}">
                <a16:creationId xmlns:a16="http://schemas.microsoft.com/office/drawing/2014/main" id="{B4DB6FA4-FBF6-4966-B559-F0D1F69C6570}"/>
              </a:ext>
            </a:extLst>
          </p:cNvPr>
          <p:cNvSpPr/>
          <p:nvPr/>
        </p:nvSpPr>
        <p:spPr>
          <a:xfrm>
            <a:off x="7897091" y="2719466"/>
            <a:ext cx="4076543" cy="9312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1D5488A9-7E89-418C-9C46-A2E33F28F7B9}"/>
              </a:ext>
            </a:extLst>
          </p:cNvPr>
          <p:cNvSpPr/>
          <p:nvPr/>
        </p:nvSpPr>
        <p:spPr>
          <a:xfrm>
            <a:off x="10737273" y="2036132"/>
            <a:ext cx="949036" cy="5541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3B60CCBA-083F-45BD-9522-FE7084376517}"/>
              </a:ext>
            </a:extLst>
          </p:cNvPr>
          <p:cNvSpPr/>
          <p:nvPr/>
        </p:nvSpPr>
        <p:spPr>
          <a:xfrm>
            <a:off x="4779818" y="1922488"/>
            <a:ext cx="3345873" cy="7969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F9060ABF-9C67-44FA-B1A9-D16F92CE6E09}"/>
              </a:ext>
            </a:extLst>
          </p:cNvPr>
          <p:cNvSpPr/>
          <p:nvPr/>
        </p:nvSpPr>
        <p:spPr>
          <a:xfrm>
            <a:off x="138545" y="2501014"/>
            <a:ext cx="907473" cy="436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965531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224FD93-A808-4457-A0B5-A52957973433}"/>
              </a:ext>
            </a:extLst>
          </p:cNvPr>
          <p:cNvPicPr>
            <a:picLocks noChangeAspect="1"/>
          </p:cNvPicPr>
          <p:nvPr/>
        </p:nvPicPr>
        <p:blipFill>
          <a:blip r:embed="rId3"/>
          <a:stretch>
            <a:fillRect/>
          </a:stretch>
        </p:blipFill>
        <p:spPr>
          <a:xfrm>
            <a:off x="214085" y="835076"/>
            <a:ext cx="11497937" cy="4755017"/>
          </a:xfrm>
          <a:prstGeom prst="rect">
            <a:avLst/>
          </a:prstGeom>
        </p:spPr>
      </p:pic>
      <p:sp>
        <p:nvSpPr>
          <p:cNvPr id="10" name="Snakkeboble: rektangel 9">
            <a:extLst>
              <a:ext uri="{FF2B5EF4-FFF2-40B4-BE49-F238E27FC236}">
                <a16:creationId xmlns:a16="http://schemas.microsoft.com/office/drawing/2014/main" id="{146A2B55-8E46-4FF4-B181-F6D96740A6A1}"/>
              </a:ext>
            </a:extLst>
          </p:cNvPr>
          <p:cNvSpPr/>
          <p:nvPr/>
        </p:nvSpPr>
        <p:spPr>
          <a:xfrm>
            <a:off x="5121779" y="4063525"/>
            <a:ext cx="769122" cy="418744"/>
          </a:xfrm>
          <a:prstGeom prst="wedgeRectCallout">
            <a:avLst>
              <a:gd name="adj1" fmla="val -1944"/>
              <a:gd name="adj2" fmla="val 7270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a:solidFill>
                  <a:schemeClr val="tx1"/>
                </a:solidFill>
              </a:rPr>
              <a:t>Delvis enig</a:t>
            </a:r>
          </a:p>
          <a:p>
            <a:pPr algn="ctr"/>
            <a:r>
              <a:rPr lang="nb-NO" sz="1000">
                <a:solidFill>
                  <a:schemeClr val="tx1"/>
                </a:solidFill>
              </a:rPr>
              <a:t>17,3%</a:t>
            </a:r>
          </a:p>
        </p:txBody>
      </p:sp>
      <p:sp>
        <p:nvSpPr>
          <p:cNvPr id="11" name="Ellipse 10">
            <a:extLst>
              <a:ext uri="{FF2B5EF4-FFF2-40B4-BE49-F238E27FC236}">
                <a16:creationId xmlns:a16="http://schemas.microsoft.com/office/drawing/2014/main" id="{98A848BC-F057-45BB-B32E-C95BF26F4045}"/>
              </a:ext>
            </a:extLst>
          </p:cNvPr>
          <p:cNvSpPr/>
          <p:nvPr/>
        </p:nvSpPr>
        <p:spPr>
          <a:xfrm>
            <a:off x="4774251" y="3901155"/>
            <a:ext cx="1464178" cy="7434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FB8433AC-367A-4F87-AC7D-60B392AE9F6E}"/>
              </a:ext>
            </a:extLst>
          </p:cNvPr>
          <p:cNvSpPr/>
          <p:nvPr/>
        </p:nvSpPr>
        <p:spPr>
          <a:xfrm>
            <a:off x="7677340" y="4918908"/>
            <a:ext cx="3715304" cy="671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999374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52273241C2EF5468C2C236CC1DCD722" ma:contentTypeVersion="13" ma:contentTypeDescription="Opprett et nytt dokument." ma:contentTypeScope="" ma:versionID="07e86fb0bfd3a1636373d682ccec5107">
  <xsd:schema xmlns:xsd="http://www.w3.org/2001/XMLSchema" xmlns:xs="http://www.w3.org/2001/XMLSchema" xmlns:p="http://schemas.microsoft.com/office/2006/metadata/properties" xmlns:ns2="2df5ca7b-d0b8-4bd3-836d-d27869174c6c" xmlns:ns3="58e09da8-d247-4fd3-8a1b-29dd1d486a34" targetNamespace="http://schemas.microsoft.com/office/2006/metadata/properties" ma:root="true" ma:fieldsID="e9db3dac436ee3e703e5067c2e6a1526" ns2:_="" ns3:_="">
    <xsd:import namespace="2df5ca7b-d0b8-4bd3-836d-d27869174c6c"/>
    <xsd:import namespace="58e09da8-d247-4fd3-8a1b-29dd1d486a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f5ca7b-d0b8-4bd3-836d-d27869174c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e09da8-d247-4fd3-8a1b-29dd1d486a34"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F9098E-2444-424D-B2B2-47C9DD266229}">
  <ds:schemaRefs>
    <ds:schemaRef ds:uri="2df5ca7b-d0b8-4bd3-836d-d27869174c6c"/>
    <ds:schemaRef ds:uri="58e09da8-d247-4fd3-8a1b-29dd1d486a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20456D91-E283-40F0-BA7B-9C7E8DCB7A42}">
  <ds:schemaRefs>
    <ds:schemaRef ds:uri="http://schemas.microsoft.com/office/2006/metadata/properties"/>
    <ds:schemaRef ds:uri="http://schemas.microsoft.com/office/infopath/2007/PartnerControls"/>
    <ds:schemaRef ds:uri="http://www.w3.org/2000/xmlns/"/>
  </ds:schemaRefs>
</ds:datastoreItem>
</file>

<file path=customXml/itemProps3.xml><?xml version="1.0" encoding="utf-8"?>
<ds:datastoreItem xmlns:ds="http://schemas.openxmlformats.org/officeDocument/2006/customXml" ds:itemID="{3F3D1BE9-EB93-457C-A985-C3CEF13D29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6562</Words>
  <Application>Microsoft Office PowerPoint</Application>
  <PresentationFormat>Widescreen</PresentationFormat>
  <Paragraphs>513</Paragraphs>
  <Slides>22</Slides>
  <Notes>22</Notes>
  <HiddenSlides>0</HiddenSlides>
  <MMClips>0</MMClips>
  <ScaleCrop>false</ScaleCrop>
  <HeadingPairs>
    <vt:vector size="6" baseType="variant">
      <vt:variant>
        <vt:lpstr>Brukte skrifter</vt:lpstr>
      </vt:variant>
      <vt:variant>
        <vt:i4>10</vt:i4>
      </vt:variant>
      <vt:variant>
        <vt:lpstr>Tema</vt:lpstr>
      </vt:variant>
      <vt:variant>
        <vt:i4>2</vt:i4>
      </vt:variant>
      <vt:variant>
        <vt:lpstr>Lysbildetitler</vt:lpstr>
      </vt:variant>
      <vt:variant>
        <vt:i4>22</vt:i4>
      </vt:variant>
    </vt:vector>
  </HeadingPairs>
  <TitlesOfParts>
    <vt:vector size="34" baseType="lpstr">
      <vt:lpstr>Arial</vt:lpstr>
      <vt:lpstr>Calibri</vt:lpstr>
      <vt:lpstr>Calibri Light</vt:lpstr>
      <vt:lpstr>Courier New</vt:lpstr>
      <vt:lpstr>Gimbal Grotesque</vt:lpstr>
      <vt:lpstr>H5PDroidSans</vt:lpstr>
      <vt:lpstr>Segoe UI</vt:lpstr>
      <vt:lpstr>Symbol</vt:lpstr>
      <vt:lpstr>Times New Roman</vt:lpstr>
      <vt:lpstr>Wingdings</vt:lpstr>
      <vt:lpstr>Office Theme</vt:lpstr>
      <vt:lpstr>Office-tema</vt:lpstr>
      <vt:lpstr>Oppfølging av  medarbeiderundersøkelsen 10-faktor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Oppfølgingsarbeidet i praksis:  Trinn 2 - Målsetting for utviklingsarbeidet </vt:lpstr>
      <vt:lpstr>Trinn 2: Verktøy for målsetting - Glansbildemetoden</vt:lpstr>
      <vt:lpstr>PowerPoint-presentasjon</vt:lpstr>
      <vt:lpstr>Trinn 2 Gruppeoppgave forts. - Plenum</vt:lpstr>
      <vt:lpstr>PowerPoint-presentasjon</vt:lpstr>
      <vt:lpstr>PowerPoint-presentasjon</vt:lpstr>
      <vt:lpstr>Trinn 3 – Eksempel på tiltak og handlingsplan </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Torbjørg Skaustein</dc:creator>
  <cp:lastModifiedBy>Torbjørg Skaustein</cp:lastModifiedBy>
  <cp:revision>1</cp:revision>
  <dcterms:created xsi:type="dcterms:W3CDTF">2021-11-25T09:32:24Z</dcterms:created>
  <dcterms:modified xsi:type="dcterms:W3CDTF">2022-01-26T22:51:20Z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0x010100752273241C2EF5468C2C236CC1DCD722</vt:lpwstr>
  </property>
</Properties>
</file>