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 id="2147483726" r:id="rId5"/>
    <p:sldMasterId id="2147483732" r:id="rId6"/>
    <p:sldMasterId id="2147483734" r:id="rId7"/>
  </p:sldMasterIdLst>
  <p:notesMasterIdLst>
    <p:notesMasterId r:id="rId53"/>
  </p:notesMasterIdLst>
  <p:sldIdLst>
    <p:sldId id="256" r:id="rId8"/>
    <p:sldId id="329" r:id="rId9"/>
    <p:sldId id="337" r:id="rId10"/>
    <p:sldId id="338" r:id="rId11"/>
    <p:sldId id="343" r:id="rId12"/>
    <p:sldId id="339" r:id="rId13"/>
    <p:sldId id="334" r:id="rId14"/>
    <p:sldId id="335" r:id="rId15"/>
    <p:sldId id="342" r:id="rId16"/>
    <p:sldId id="364" r:id="rId17"/>
    <p:sldId id="365" r:id="rId18"/>
    <p:sldId id="340" r:id="rId19"/>
    <p:sldId id="341" r:id="rId20"/>
    <p:sldId id="358" r:id="rId21"/>
    <p:sldId id="350" r:id="rId22"/>
    <p:sldId id="346" r:id="rId23"/>
    <p:sldId id="366" r:id="rId24"/>
    <p:sldId id="355" r:id="rId25"/>
    <p:sldId id="348" r:id="rId26"/>
    <p:sldId id="352" r:id="rId27"/>
    <p:sldId id="347" r:id="rId28"/>
    <p:sldId id="367" r:id="rId29"/>
    <p:sldId id="353" r:id="rId30"/>
    <p:sldId id="349" r:id="rId31"/>
    <p:sldId id="345" r:id="rId32"/>
    <p:sldId id="368" r:id="rId33"/>
    <p:sldId id="306" r:id="rId34"/>
    <p:sldId id="312" r:id="rId35"/>
    <p:sldId id="317" r:id="rId36"/>
    <p:sldId id="308" r:id="rId37"/>
    <p:sldId id="318" r:id="rId38"/>
    <p:sldId id="314" r:id="rId39"/>
    <p:sldId id="310" r:id="rId40"/>
    <p:sldId id="321" r:id="rId41"/>
    <p:sldId id="320" r:id="rId42"/>
    <p:sldId id="369" r:id="rId43"/>
    <p:sldId id="371" r:id="rId44"/>
    <p:sldId id="372" r:id="rId45"/>
    <p:sldId id="331" r:id="rId46"/>
    <p:sldId id="322" r:id="rId47"/>
    <p:sldId id="374" r:id="rId48"/>
    <p:sldId id="375" r:id="rId49"/>
    <p:sldId id="326" r:id="rId50"/>
    <p:sldId id="379" r:id="rId51"/>
    <p:sldId id="328" r:id="rId52"/>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FE8"/>
    <a:srgbClr val="A700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3457B-8927-4ECC-A7DE-50F2DEBB09C5}" v="4" dt="2021-02-15T08:45:32.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0" autoAdjust="0"/>
    <p:restoredTop sz="67052" autoAdjust="0"/>
  </p:normalViewPr>
  <p:slideViewPr>
    <p:cSldViewPr snapToGrid="0">
      <p:cViewPr varScale="1">
        <p:scale>
          <a:sx n="76" d="100"/>
          <a:sy n="76" d="100"/>
        </p:scale>
        <p:origin x="207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v Irèn Storbekk" userId="92c189f1-be11-4466-ad55-74b9be37b39b" providerId="ADAL" clId="{E983457B-8927-4ECC-A7DE-50F2DEBB09C5}"/>
    <pc:docChg chg="custSel delSld modSld">
      <pc:chgData name="Siv Irèn Storbekk" userId="92c189f1-be11-4466-ad55-74b9be37b39b" providerId="ADAL" clId="{E983457B-8927-4ECC-A7DE-50F2DEBB09C5}" dt="2021-02-15T08:47:59.331" v="64" actId="47"/>
      <pc:docMkLst>
        <pc:docMk/>
      </pc:docMkLst>
      <pc:sldChg chg="del">
        <pc:chgData name="Siv Irèn Storbekk" userId="92c189f1-be11-4466-ad55-74b9be37b39b" providerId="ADAL" clId="{E983457B-8927-4ECC-A7DE-50F2DEBB09C5}" dt="2021-02-15T08:47:59.331" v="64" actId="47"/>
        <pc:sldMkLst>
          <pc:docMk/>
          <pc:sldMk cId="1942872691" sldId="307"/>
        </pc:sldMkLst>
      </pc:sldChg>
      <pc:sldChg chg="del">
        <pc:chgData name="Siv Irèn Storbekk" userId="92c189f1-be11-4466-ad55-74b9be37b39b" providerId="ADAL" clId="{E983457B-8927-4ECC-A7DE-50F2DEBB09C5}" dt="2021-02-15T08:44:12.684" v="30" actId="47"/>
        <pc:sldMkLst>
          <pc:docMk/>
          <pc:sldMk cId="54480367" sldId="309"/>
        </pc:sldMkLst>
      </pc:sldChg>
      <pc:sldChg chg="del">
        <pc:chgData name="Siv Irèn Storbekk" userId="92c189f1-be11-4466-ad55-74b9be37b39b" providerId="ADAL" clId="{E983457B-8927-4ECC-A7DE-50F2DEBB09C5}" dt="2021-02-15T08:44:08.780" v="29" actId="47"/>
        <pc:sldMkLst>
          <pc:docMk/>
          <pc:sldMk cId="29843640" sldId="316"/>
        </pc:sldMkLst>
      </pc:sldChg>
      <pc:sldChg chg="modSp mod">
        <pc:chgData name="Siv Irèn Storbekk" userId="92c189f1-be11-4466-ad55-74b9be37b39b" providerId="ADAL" clId="{E983457B-8927-4ECC-A7DE-50F2DEBB09C5}" dt="2021-02-15T08:43:52.565" v="28" actId="114"/>
        <pc:sldMkLst>
          <pc:docMk/>
          <pc:sldMk cId="2883187676" sldId="317"/>
        </pc:sldMkLst>
        <pc:spChg chg="mod">
          <ac:chgData name="Siv Irèn Storbekk" userId="92c189f1-be11-4466-ad55-74b9be37b39b" providerId="ADAL" clId="{E983457B-8927-4ECC-A7DE-50F2DEBB09C5}" dt="2021-02-15T08:43:52.565" v="28" actId="114"/>
          <ac:spMkLst>
            <pc:docMk/>
            <pc:sldMk cId="2883187676" sldId="317"/>
            <ac:spMk id="3" creationId="{AFEDF021-25A0-43C3-BAE9-806D2D68B3FB}"/>
          </ac:spMkLst>
        </pc:spChg>
      </pc:sldChg>
      <pc:sldChg chg="del">
        <pc:chgData name="Siv Irèn Storbekk" userId="92c189f1-be11-4466-ad55-74b9be37b39b" providerId="ADAL" clId="{E983457B-8927-4ECC-A7DE-50F2DEBB09C5}" dt="2021-02-15T08:44:24.246" v="31" actId="47"/>
        <pc:sldMkLst>
          <pc:docMk/>
          <pc:sldMk cId="3021792887" sldId="319"/>
        </pc:sldMkLst>
      </pc:sldChg>
      <pc:sldChg chg="del">
        <pc:chgData name="Siv Irèn Storbekk" userId="92c189f1-be11-4466-ad55-74b9be37b39b" providerId="ADAL" clId="{E983457B-8927-4ECC-A7DE-50F2DEBB09C5}" dt="2021-02-15T08:44:26.047" v="32" actId="47"/>
        <pc:sldMkLst>
          <pc:docMk/>
          <pc:sldMk cId="3259156699" sldId="322"/>
        </pc:sldMkLst>
      </pc:sldChg>
      <pc:sldChg chg="del">
        <pc:chgData name="Siv Irèn Storbekk" userId="92c189f1-be11-4466-ad55-74b9be37b39b" providerId="ADAL" clId="{E983457B-8927-4ECC-A7DE-50F2DEBB09C5}" dt="2021-02-15T08:44:28.453" v="33" actId="47"/>
        <pc:sldMkLst>
          <pc:docMk/>
          <pc:sldMk cId="2187789249" sldId="323"/>
        </pc:sldMkLst>
      </pc:sldChg>
      <pc:sldChg chg="del">
        <pc:chgData name="Siv Irèn Storbekk" userId="92c189f1-be11-4466-ad55-74b9be37b39b" providerId="ADAL" clId="{E983457B-8927-4ECC-A7DE-50F2DEBB09C5}" dt="2021-02-15T08:45:53.843" v="38" actId="47"/>
        <pc:sldMkLst>
          <pc:docMk/>
          <pc:sldMk cId="2562987102" sldId="323"/>
        </pc:sldMkLst>
      </pc:sldChg>
      <pc:sldChg chg="del">
        <pc:chgData name="Siv Irèn Storbekk" userId="92c189f1-be11-4466-ad55-74b9be37b39b" providerId="ADAL" clId="{E983457B-8927-4ECC-A7DE-50F2DEBB09C5}" dt="2021-02-15T08:46:20.929" v="43" actId="47"/>
        <pc:sldMkLst>
          <pc:docMk/>
          <pc:sldMk cId="1682706386" sldId="324"/>
        </pc:sldMkLst>
      </pc:sldChg>
      <pc:sldChg chg="del">
        <pc:chgData name="Siv Irèn Storbekk" userId="92c189f1-be11-4466-ad55-74b9be37b39b" providerId="ADAL" clId="{E983457B-8927-4ECC-A7DE-50F2DEBB09C5}" dt="2021-02-15T08:43:16.828" v="13" actId="47"/>
        <pc:sldMkLst>
          <pc:docMk/>
          <pc:sldMk cId="3568276674" sldId="324"/>
        </pc:sldMkLst>
      </pc:sldChg>
      <pc:sldChg chg="del">
        <pc:chgData name="Siv Irèn Storbekk" userId="92c189f1-be11-4466-ad55-74b9be37b39b" providerId="ADAL" clId="{E983457B-8927-4ECC-A7DE-50F2DEBB09C5}" dt="2021-02-15T08:46:41.332" v="46" actId="47"/>
        <pc:sldMkLst>
          <pc:docMk/>
          <pc:sldMk cId="2012288708" sldId="325"/>
        </pc:sldMkLst>
      </pc:sldChg>
      <pc:sldChg chg="del">
        <pc:chgData name="Siv Irèn Storbekk" userId="92c189f1-be11-4466-ad55-74b9be37b39b" providerId="ADAL" clId="{E983457B-8927-4ECC-A7DE-50F2DEBB09C5}" dt="2021-02-15T08:47:29.284" v="58" actId="47"/>
        <pc:sldMkLst>
          <pc:docMk/>
          <pc:sldMk cId="4233280154" sldId="327"/>
        </pc:sldMkLst>
      </pc:sldChg>
      <pc:sldChg chg="del">
        <pc:chgData name="Siv Irèn Storbekk" userId="92c189f1-be11-4466-ad55-74b9be37b39b" providerId="ADAL" clId="{E983457B-8927-4ECC-A7DE-50F2DEBB09C5}" dt="2021-02-15T08:46:23.278" v="45" actId="47"/>
        <pc:sldMkLst>
          <pc:docMk/>
          <pc:sldMk cId="3471650686" sldId="330"/>
        </pc:sldMkLst>
      </pc:sldChg>
      <pc:sldChg chg="del">
        <pc:chgData name="Siv Irèn Storbekk" userId="92c189f1-be11-4466-ad55-74b9be37b39b" providerId="ADAL" clId="{E983457B-8927-4ECC-A7DE-50F2DEBB09C5}" dt="2021-02-15T08:46:42.122" v="47" actId="47"/>
        <pc:sldMkLst>
          <pc:docMk/>
          <pc:sldMk cId="1338972818" sldId="332"/>
        </pc:sldMkLst>
      </pc:sldChg>
      <pc:sldChg chg="del">
        <pc:chgData name="Siv Irèn Storbekk" userId="92c189f1-be11-4466-ad55-74b9be37b39b" providerId="ADAL" clId="{E983457B-8927-4ECC-A7DE-50F2DEBB09C5}" dt="2021-02-15T08:46:42.859" v="48" actId="47"/>
        <pc:sldMkLst>
          <pc:docMk/>
          <pc:sldMk cId="107750838" sldId="333"/>
        </pc:sldMkLst>
      </pc:sldChg>
      <pc:sldChg chg="del">
        <pc:chgData name="Siv Irèn Storbekk" userId="92c189f1-be11-4466-ad55-74b9be37b39b" providerId="ADAL" clId="{E983457B-8927-4ECC-A7DE-50F2DEBB09C5}" dt="2021-02-15T08:47:21.002" v="54" actId="47"/>
        <pc:sldMkLst>
          <pc:docMk/>
          <pc:sldMk cId="1976710779" sldId="336"/>
        </pc:sldMkLst>
      </pc:sldChg>
      <pc:sldChg chg="del">
        <pc:chgData name="Siv Irèn Storbekk" userId="92c189f1-be11-4466-ad55-74b9be37b39b" providerId="ADAL" clId="{E983457B-8927-4ECC-A7DE-50F2DEBB09C5}" dt="2021-02-15T08:42:01.624" v="12" actId="47"/>
        <pc:sldMkLst>
          <pc:docMk/>
          <pc:sldMk cId="1213668380" sldId="344"/>
        </pc:sldMkLst>
      </pc:sldChg>
      <pc:sldChg chg="del">
        <pc:chgData name="Siv Irèn Storbekk" userId="92c189f1-be11-4466-ad55-74b9be37b39b" providerId="ADAL" clId="{E983457B-8927-4ECC-A7DE-50F2DEBB09C5}" dt="2021-02-15T08:40:52.934" v="7" actId="47"/>
        <pc:sldMkLst>
          <pc:docMk/>
          <pc:sldMk cId="2393225470" sldId="351"/>
        </pc:sldMkLst>
      </pc:sldChg>
      <pc:sldChg chg="delSp modSp mod">
        <pc:chgData name="Siv Irèn Storbekk" userId="92c189f1-be11-4466-ad55-74b9be37b39b" providerId="ADAL" clId="{E983457B-8927-4ECC-A7DE-50F2DEBB09C5}" dt="2021-02-15T08:41:49.878" v="11" actId="14100"/>
        <pc:sldMkLst>
          <pc:docMk/>
          <pc:sldMk cId="1984572820" sldId="353"/>
        </pc:sldMkLst>
        <pc:spChg chg="mod">
          <ac:chgData name="Siv Irèn Storbekk" userId="92c189f1-be11-4466-ad55-74b9be37b39b" providerId="ADAL" clId="{E983457B-8927-4ECC-A7DE-50F2DEBB09C5}" dt="2021-02-15T08:41:49.878" v="11" actId="14100"/>
          <ac:spMkLst>
            <pc:docMk/>
            <pc:sldMk cId="1984572820" sldId="353"/>
            <ac:spMk id="2" creationId="{21F9EE92-F906-4FF4-8D62-8A96DD4AAD6C}"/>
          </ac:spMkLst>
        </pc:spChg>
        <pc:spChg chg="mod">
          <ac:chgData name="Siv Irèn Storbekk" userId="92c189f1-be11-4466-ad55-74b9be37b39b" providerId="ADAL" clId="{E983457B-8927-4ECC-A7DE-50F2DEBB09C5}" dt="2021-02-15T08:41:44.892" v="10" actId="27636"/>
          <ac:spMkLst>
            <pc:docMk/>
            <pc:sldMk cId="1984572820" sldId="353"/>
            <ac:spMk id="3" creationId="{05158F44-803C-42E8-BA0F-8094EE90314B}"/>
          </ac:spMkLst>
        </pc:spChg>
        <pc:spChg chg="del">
          <ac:chgData name="Siv Irèn Storbekk" userId="92c189f1-be11-4466-ad55-74b9be37b39b" providerId="ADAL" clId="{E983457B-8927-4ECC-A7DE-50F2DEBB09C5}" dt="2021-02-15T08:41:40.817" v="8" actId="478"/>
          <ac:spMkLst>
            <pc:docMk/>
            <pc:sldMk cId="1984572820" sldId="353"/>
            <ac:spMk id="5" creationId="{2DFF3CEF-6678-4771-AE3A-F6E72302F370}"/>
          </ac:spMkLst>
        </pc:spChg>
      </pc:sldChg>
      <pc:sldChg chg="del">
        <pc:chgData name="Siv Irèn Storbekk" userId="92c189f1-be11-4466-ad55-74b9be37b39b" providerId="ADAL" clId="{E983457B-8927-4ECC-A7DE-50F2DEBB09C5}" dt="2021-02-15T08:40:51.573" v="6" actId="47"/>
        <pc:sldMkLst>
          <pc:docMk/>
          <pc:sldMk cId="4161651256" sldId="354"/>
        </pc:sldMkLst>
      </pc:sldChg>
      <pc:sldChg chg="del">
        <pc:chgData name="Siv Irèn Storbekk" userId="92c189f1-be11-4466-ad55-74b9be37b39b" providerId="ADAL" clId="{E983457B-8927-4ECC-A7DE-50F2DEBB09C5}" dt="2021-02-15T08:39:23.017" v="0" actId="47"/>
        <pc:sldMkLst>
          <pc:docMk/>
          <pc:sldMk cId="3356926960" sldId="356"/>
        </pc:sldMkLst>
      </pc:sldChg>
      <pc:sldChg chg="del">
        <pc:chgData name="Siv Irèn Storbekk" userId="92c189f1-be11-4466-ad55-74b9be37b39b" providerId="ADAL" clId="{E983457B-8927-4ECC-A7DE-50F2DEBB09C5}" dt="2021-02-15T08:39:24.358" v="1" actId="47"/>
        <pc:sldMkLst>
          <pc:docMk/>
          <pc:sldMk cId="228269072" sldId="357"/>
        </pc:sldMkLst>
      </pc:sldChg>
      <pc:sldChg chg="addSp delSp modSp mod">
        <pc:chgData name="Siv Irèn Storbekk" userId="92c189f1-be11-4466-ad55-74b9be37b39b" providerId="ADAL" clId="{E983457B-8927-4ECC-A7DE-50F2DEBB09C5}" dt="2021-02-15T08:40:01.888" v="5" actId="403"/>
        <pc:sldMkLst>
          <pc:docMk/>
          <pc:sldMk cId="928412258" sldId="358"/>
        </pc:sldMkLst>
        <pc:spChg chg="del">
          <ac:chgData name="Siv Irèn Storbekk" userId="92c189f1-be11-4466-ad55-74b9be37b39b" providerId="ADAL" clId="{E983457B-8927-4ECC-A7DE-50F2DEBB09C5}" dt="2021-02-15T08:39:38.762" v="2"/>
          <ac:spMkLst>
            <pc:docMk/>
            <pc:sldMk cId="928412258" sldId="358"/>
            <ac:spMk id="2" creationId="{21F9EE92-F906-4FF4-8D62-8A96DD4AAD6C}"/>
          </ac:spMkLst>
        </pc:spChg>
        <pc:spChg chg="mod">
          <ac:chgData name="Siv Irèn Storbekk" userId="92c189f1-be11-4466-ad55-74b9be37b39b" providerId="ADAL" clId="{E983457B-8927-4ECC-A7DE-50F2DEBB09C5}" dt="2021-02-15T08:40:01.888" v="5" actId="403"/>
          <ac:spMkLst>
            <pc:docMk/>
            <pc:sldMk cId="928412258" sldId="358"/>
            <ac:spMk id="3" creationId="{05158F44-803C-42E8-BA0F-8094EE90314B}"/>
          </ac:spMkLst>
        </pc:spChg>
        <pc:spChg chg="add mod">
          <ac:chgData name="Siv Irèn Storbekk" userId="92c189f1-be11-4466-ad55-74b9be37b39b" providerId="ADAL" clId="{E983457B-8927-4ECC-A7DE-50F2DEBB09C5}" dt="2021-02-15T08:39:38.762" v="2"/>
          <ac:spMkLst>
            <pc:docMk/>
            <pc:sldMk cId="928412258" sldId="358"/>
            <ac:spMk id="4" creationId="{7392E2D1-4ADF-4B08-B1F7-AC0143F5B0C6}"/>
          </ac:spMkLst>
        </pc:spChg>
        <pc:spChg chg="del">
          <ac:chgData name="Siv Irèn Storbekk" userId="92c189f1-be11-4466-ad55-74b9be37b39b" providerId="ADAL" clId="{E983457B-8927-4ECC-A7DE-50F2DEBB09C5}" dt="2021-02-15T08:39:38.762" v="2"/>
          <ac:spMkLst>
            <pc:docMk/>
            <pc:sldMk cId="928412258" sldId="358"/>
            <ac:spMk id="5" creationId="{194886A9-6C68-42ED-B89C-FE05FEF05C06}"/>
          </ac:spMkLst>
        </pc:spChg>
      </pc:sldChg>
      <pc:sldChg chg="modSp mod">
        <pc:chgData name="Siv Irèn Storbekk" userId="92c189f1-be11-4466-ad55-74b9be37b39b" providerId="ADAL" clId="{E983457B-8927-4ECC-A7DE-50F2DEBB09C5}" dt="2021-02-15T08:45:41.557" v="36" actId="20577"/>
        <pc:sldMkLst>
          <pc:docMk/>
          <pc:sldMk cId="1109386242" sldId="369"/>
        </pc:sldMkLst>
        <pc:spChg chg="mod">
          <ac:chgData name="Siv Irèn Storbekk" userId="92c189f1-be11-4466-ad55-74b9be37b39b" providerId="ADAL" clId="{E983457B-8927-4ECC-A7DE-50F2DEBB09C5}" dt="2021-02-15T08:45:41.557" v="36" actId="20577"/>
          <ac:spMkLst>
            <pc:docMk/>
            <pc:sldMk cId="1109386242" sldId="369"/>
            <ac:spMk id="3" creationId="{0BDF5CBF-018C-45D9-B891-A948E13ECA52}"/>
          </ac:spMkLst>
        </pc:spChg>
      </pc:sldChg>
      <pc:sldChg chg="del">
        <pc:chgData name="Siv Irèn Storbekk" userId="92c189f1-be11-4466-ad55-74b9be37b39b" providerId="ADAL" clId="{E983457B-8927-4ECC-A7DE-50F2DEBB09C5}" dt="2021-02-15T08:45:44.785" v="37" actId="47"/>
        <pc:sldMkLst>
          <pc:docMk/>
          <pc:sldMk cId="4207434077" sldId="370"/>
        </pc:sldMkLst>
      </pc:sldChg>
      <pc:sldChg chg="addSp delSp modSp mod">
        <pc:chgData name="Siv Irèn Storbekk" userId="92c189f1-be11-4466-ad55-74b9be37b39b" providerId="ADAL" clId="{E983457B-8927-4ECC-A7DE-50F2DEBB09C5}" dt="2021-02-15T08:46:10.472" v="42" actId="14100"/>
        <pc:sldMkLst>
          <pc:docMk/>
          <pc:sldMk cId="1841383949" sldId="372"/>
        </pc:sldMkLst>
        <pc:spChg chg="mod">
          <ac:chgData name="Siv Irèn Storbekk" userId="92c189f1-be11-4466-ad55-74b9be37b39b" providerId="ADAL" clId="{E983457B-8927-4ECC-A7DE-50F2DEBB09C5}" dt="2021-02-15T08:46:10.472" v="42" actId="14100"/>
          <ac:spMkLst>
            <pc:docMk/>
            <pc:sldMk cId="1841383949" sldId="372"/>
            <ac:spMk id="4" creationId="{ADE2000C-42FA-4161-AA11-4A630C3C879E}"/>
          </ac:spMkLst>
        </pc:spChg>
        <pc:spChg chg="add del mod">
          <ac:chgData name="Siv Irèn Storbekk" userId="92c189f1-be11-4466-ad55-74b9be37b39b" providerId="ADAL" clId="{E983457B-8927-4ECC-A7DE-50F2DEBB09C5}" dt="2021-02-15T08:46:01.373" v="40" actId="478"/>
          <ac:spMkLst>
            <pc:docMk/>
            <pc:sldMk cId="1841383949" sldId="372"/>
            <ac:spMk id="5" creationId="{380EC398-77F7-4208-9B2A-592CC7FADA2D}"/>
          </ac:spMkLst>
        </pc:spChg>
        <pc:picChg chg="del">
          <ac:chgData name="Siv Irèn Storbekk" userId="92c189f1-be11-4466-ad55-74b9be37b39b" providerId="ADAL" clId="{E983457B-8927-4ECC-A7DE-50F2DEBB09C5}" dt="2021-02-15T08:45:59.038" v="39" actId="478"/>
          <ac:picMkLst>
            <pc:docMk/>
            <pc:sldMk cId="1841383949" sldId="372"/>
            <ac:picMk id="8" creationId="{B1C78EC3-9762-43DC-86B5-6CAA9F10E332}"/>
          </ac:picMkLst>
        </pc:picChg>
      </pc:sldChg>
      <pc:sldChg chg="del">
        <pc:chgData name="Siv Irèn Storbekk" userId="92c189f1-be11-4466-ad55-74b9be37b39b" providerId="ADAL" clId="{E983457B-8927-4ECC-A7DE-50F2DEBB09C5}" dt="2021-02-15T08:46:21.883" v="44" actId="47"/>
        <pc:sldMkLst>
          <pc:docMk/>
          <pc:sldMk cId="3424922699" sldId="373"/>
        </pc:sldMkLst>
      </pc:sldChg>
      <pc:sldChg chg="addSp delSp modSp mod">
        <pc:chgData name="Siv Irèn Storbekk" userId="92c189f1-be11-4466-ad55-74b9be37b39b" providerId="ADAL" clId="{E983457B-8927-4ECC-A7DE-50F2DEBB09C5}" dt="2021-02-15T08:46:57.916" v="53" actId="27636"/>
        <pc:sldMkLst>
          <pc:docMk/>
          <pc:sldMk cId="415414933" sldId="375"/>
        </pc:sldMkLst>
        <pc:spChg chg="mod">
          <ac:chgData name="Siv Irèn Storbekk" userId="92c189f1-be11-4466-ad55-74b9be37b39b" providerId="ADAL" clId="{E983457B-8927-4ECC-A7DE-50F2DEBB09C5}" dt="2021-02-15T08:46:52.373" v="51" actId="14100"/>
          <ac:spMkLst>
            <pc:docMk/>
            <pc:sldMk cId="415414933" sldId="375"/>
            <ac:spMk id="4" creationId="{279DCBB5-494B-4FC5-9833-073D1EFBE8CC}"/>
          </ac:spMkLst>
        </pc:spChg>
        <pc:spChg chg="add del mod">
          <ac:chgData name="Siv Irèn Storbekk" userId="92c189f1-be11-4466-ad55-74b9be37b39b" providerId="ADAL" clId="{E983457B-8927-4ECC-A7DE-50F2DEBB09C5}" dt="2021-02-15T08:46:48.384" v="50" actId="478"/>
          <ac:spMkLst>
            <pc:docMk/>
            <pc:sldMk cId="415414933" sldId="375"/>
            <ac:spMk id="5" creationId="{AA579382-364C-48B9-AB45-DCC636398E81}"/>
          </ac:spMkLst>
        </pc:spChg>
        <pc:spChg chg="mod">
          <ac:chgData name="Siv Irèn Storbekk" userId="92c189f1-be11-4466-ad55-74b9be37b39b" providerId="ADAL" clId="{E983457B-8927-4ECC-A7DE-50F2DEBB09C5}" dt="2021-02-15T08:46:57.916" v="53" actId="27636"/>
          <ac:spMkLst>
            <pc:docMk/>
            <pc:sldMk cId="415414933" sldId="375"/>
            <ac:spMk id="9" creationId="{9379E782-75BA-4599-A621-C9FF9E058CC3}"/>
          </ac:spMkLst>
        </pc:spChg>
        <pc:picChg chg="del">
          <ac:chgData name="Siv Irèn Storbekk" userId="92c189f1-be11-4466-ad55-74b9be37b39b" providerId="ADAL" clId="{E983457B-8927-4ECC-A7DE-50F2DEBB09C5}" dt="2021-02-15T08:46:46.327" v="49" actId="478"/>
          <ac:picMkLst>
            <pc:docMk/>
            <pc:sldMk cId="415414933" sldId="375"/>
            <ac:picMk id="3" creationId="{5C82B1E0-9828-3D44-9D0D-7BF62133C66D}"/>
          </ac:picMkLst>
        </pc:picChg>
      </pc:sldChg>
      <pc:sldChg chg="del">
        <pc:chgData name="Siv Irèn Storbekk" userId="92c189f1-be11-4466-ad55-74b9be37b39b" providerId="ADAL" clId="{E983457B-8927-4ECC-A7DE-50F2DEBB09C5}" dt="2021-02-15T08:47:22.102" v="55" actId="47"/>
        <pc:sldMkLst>
          <pc:docMk/>
          <pc:sldMk cId="473599350" sldId="376"/>
        </pc:sldMkLst>
      </pc:sldChg>
      <pc:sldChg chg="del">
        <pc:chgData name="Siv Irèn Storbekk" userId="92c189f1-be11-4466-ad55-74b9be37b39b" providerId="ADAL" clId="{E983457B-8927-4ECC-A7DE-50F2DEBB09C5}" dt="2021-02-15T08:47:23.506" v="56" actId="47"/>
        <pc:sldMkLst>
          <pc:docMk/>
          <pc:sldMk cId="1273187754" sldId="377"/>
        </pc:sldMkLst>
      </pc:sldChg>
      <pc:sldChg chg="del">
        <pc:chgData name="Siv Irèn Storbekk" userId="92c189f1-be11-4466-ad55-74b9be37b39b" providerId="ADAL" clId="{E983457B-8927-4ECC-A7DE-50F2DEBB09C5}" dt="2021-02-15T08:47:27.786" v="57" actId="47"/>
        <pc:sldMkLst>
          <pc:docMk/>
          <pc:sldMk cId="1336444572" sldId="378"/>
        </pc:sldMkLst>
      </pc:sldChg>
      <pc:sldChg chg="addSp delSp modSp mod">
        <pc:chgData name="Siv Irèn Storbekk" userId="92c189f1-be11-4466-ad55-74b9be37b39b" providerId="ADAL" clId="{E983457B-8927-4ECC-A7DE-50F2DEBB09C5}" dt="2021-02-15T08:47:49.902" v="63" actId="27636"/>
        <pc:sldMkLst>
          <pc:docMk/>
          <pc:sldMk cId="1158991676" sldId="379"/>
        </pc:sldMkLst>
        <pc:spChg chg="mod">
          <ac:chgData name="Siv Irèn Storbekk" userId="92c189f1-be11-4466-ad55-74b9be37b39b" providerId="ADAL" clId="{E983457B-8927-4ECC-A7DE-50F2DEBB09C5}" dt="2021-02-15T08:47:49.902" v="63" actId="27636"/>
          <ac:spMkLst>
            <pc:docMk/>
            <pc:sldMk cId="1158991676" sldId="379"/>
            <ac:spMk id="4" creationId="{C71343FB-1379-4B8B-B6FC-7FE205875D4A}"/>
          </ac:spMkLst>
        </pc:spChg>
        <pc:spChg chg="add del mod">
          <ac:chgData name="Siv Irèn Storbekk" userId="92c189f1-be11-4466-ad55-74b9be37b39b" providerId="ADAL" clId="{E983457B-8927-4ECC-A7DE-50F2DEBB09C5}" dt="2021-02-15T08:47:46.423" v="61" actId="478"/>
          <ac:spMkLst>
            <pc:docMk/>
            <pc:sldMk cId="1158991676" sldId="379"/>
            <ac:spMk id="5" creationId="{11D4F979-DDFE-4D09-A420-94707C77CCEE}"/>
          </ac:spMkLst>
        </pc:spChg>
        <pc:picChg chg="del">
          <ac:chgData name="Siv Irèn Storbekk" userId="92c189f1-be11-4466-ad55-74b9be37b39b" providerId="ADAL" clId="{E983457B-8927-4ECC-A7DE-50F2DEBB09C5}" dt="2021-02-15T08:47:33.248" v="59" actId="478"/>
          <ac:picMkLst>
            <pc:docMk/>
            <pc:sldMk cId="1158991676" sldId="379"/>
            <ac:picMk id="7" creationId="{5B62888B-18A1-3B4F-A919-5AB46FB99A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88A6F-9D2E-498B-9F6A-E3C7C28B97DC}" type="datetimeFigureOut">
              <a:rPr lang="nb-NO" smtClean="0"/>
              <a:t>15.02.2021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45FF8-A4FB-40A0-84AA-7AEDB2BFFDAF}" type="slidenum">
              <a:rPr lang="nb-NO" smtClean="0"/>
              <a:t>‹#›</a:t>
            </a:fld>
            <a:endParaRPr lang="nb-NO"/>
          </a:p>
        </p:txBody>
      </p:sp>
    </p:spTree>
    <p:extLst>
      <p:ext uri="{BB962C8B-B14F-4D97-AF65-F5344CB8AC3E}">
        <p14:creationId xmlns:p14="http://schemas.microsoft.com/office/powerpoint/2010/main" val="3013257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1" i="0" u="none" strike="noStrike" kern="1200" dirty="0">
                <a:solidFill>
                  <a:schemeClr val="tx1"/>
                </a:solidFill>
                <a:effectLst/>
                <a:latin typeface="+mn-lt"/>
                <a:ea typeface="+mn-ea"/>
                <a:cs typeface="+mn-cs"/>
              </a:rPr>
              <a:t>Hva er internkontroll ?</a:t>
            </a:r>
          </a:p>
          <a:p>
            <a:pPr rtl="0" fontAlgn="base"/>
            <a:endParaRPr lang="nb-NO" sz="1200" b="1" i="0" u="none" strike="noStrike" kern="1200" dirty="0">
              <a:solidFill>
                <a:schemeClr val="tx1"/>
              </a:solidFill>
              <a:effectLst/>
              <a:latin typeface="+mn-lt"/>
              <a:ea typeface="+mn-ea"/>
              <a:cs typeface="+mn-cs"/>
            </a:endParaRPr>
          </a:p>
          <a:p>
            <a:pPr rtl="0" fontAlgn="base"/>
            <a:r>
              <a:rPr lang="nb-NO" sz="1200" b="0" i="0" kern="1200" dirty="0">
                <a:solidFill>
                  <a:schemeClr val="tx1"/>
                </a:solidFill>
                <a:effectLst/>
                <a:latin typeface="+mn-lt"/>
                <a:ea typeface="+mn-ea"/>
                <a:cs typeface="+mn-cs"/>
              </a:rPr>
              <a:t>Begrepet internkontroll blir forstått ulikt, og oppfatningen vil ofte være betinget av en persons faglige tilhørighet eller erfaring.  </a:t>
            </a:r>
          </a:p>
          <a:p>
            <a:pPr rtl="0" fontAlgn="base"/>
            <a:r>
              <a:rPr lang="nb-NO" sz="1200" b="0" i="0" kern="1200" dirty="0">
                <a:solidFill>
                  <a:schemeClr val="tx1"/>
                </a:solidFill>
                <a:effectLst/>
                <a:latin typeface="+mn-lt"/>
                <a:ea typeface="+mn-ea"/>
                <a:cs typeface="+mn-cs"/>
              </a:rPr>
              <a:t>Her er noen eksempler:  </a:t>
            </a:r>
          </a:p>
          <a:p>
            <a:pPr rtl="0" fontAlgn="base"/>
            <a:r>
              <a:rPr lang="nb-NO" sz="1200" b="0" i="0" kern="1200" dirty="0">
                <a:solidFill>
                  <a:schemeClr val="tx1"/>
                </a:solidFill>
                <a:effectLst/>
                <a:latin typeface="+mn-lt"/>
                <a:ea typeface="+mn-ea"/>
                <a:cs typeface="+mn-cs"/>
              </a:rPr>
              <a:t>En som arbeider innenfor barnehage kan tenke at internkontroll handler om at barna skal være trygge, en som er tilsatt i hjemmetjenesten forbinder internkontroll med forsvarlighet i tjenesten, mens andre oppfatter at internkontroll handler om å registrere avvik. I barnevernet assosieres kanskje internkontroll med å overholde frister og dokumentasjonskrav.  </a:t>
            </a:r>
          </a:p>
          <a:p>
            <a:pPr rtl="0" fontAlgn="base"/>
            <a:r>
              <a:rPr lang="nb-NO" sz="1200" b="0" i="0" kern="1200" dirty="0">
                <a:solidFill>
                  <a:schemeClr val="tx1"/>
                </a:solidFill>
                <a:effectLst/>
                <a:latin typeface="+mn-lt"/>
                <a:ea typeface="+mn-ea"/>
                <a:cs typeface="+mn-cs"/>
              </a:rPr>
              <a:t>På personalområdet tenker vi kanskje at internkontroll er det samme som HMS-arbeid, og på økonomiområdet er det viktig å unngå svindel og økonomisk utroskap. I plan- og byggesak har en særlig oppmerksomhet på anti-korrupsjon, og innenfor IT er personvern og datasikkerhet viktig.  </a:t>
            </a:r>
          </a:p>
          <a:p>
            <a:pPr rtl="0" fontAlgn="base"/>
            <a:r>
              <a:rPr lang="nb-NO" sz="1200" b="0" i="0" kern="1200" dirty="0">
                <a:solidFill>
                  <a:schemeClr val="tx1"/>
                </a:solidFill>
                <a:effectLst/>
                <a:latin typeface="+mn-lt"/>
                <a:ea typeface="+mn-ea"/>
                <a:cs typeface="+mn-cs"/>
              </a:rPr>
              <a:t>Alt dette er riktig! </a:t>
            </a:r>
          </a:p>
          <a:p>
            <a:pPr rtl="0" fontAlgn="base"/>
            <a:r>
              <a:rPr lang="nb-NO" sz="1200" b="0" i="0" kern="1200" dirty="0">
                <a:solidFill>
                  <a:schemeClr val="tx1"/>
                </a:solidFill>
                <a:effectLst/>
                <a:latin typeface="+mn-lt"/>
                <a:ea typeface="+mn-ea"/>
                <a:cs typeface="+mn-cs"/>
              </a:rPr>
              <a:t>Internkontroll handler altså om alt vi gjør – og i kommunesektoren er det veldig mye. Derfor blir internkontrollarbeidet omfattende og komplisert og det kan være vanskelig å få oversikt.  </a:t>
            </a:r>
          </a:p>
          <a:p>
            <a:endParaRPr lang="nb-NO" dirty="0"/>
          </a:p>
          <a:p>
            <a:pPr rtl="0" fontAlgn="base"/>
            <a:endParaRPr lang="nb-NO" sz="1200" b="1" i="0" u="none" strike="noStrike"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99436332-7825-CC4C-A5F0-67C79CB2EC7A}" type="slidenum">
              <a:rPr lang="nb-NO" smtClean="0"/>
              <a:t>3</a:t>
            </a:fld>
            <a:endParaRPr lang="nb-NO"/>
          </a:p>
        </p:txBody>
      </p:sp>
    </p:spTree>
    <p:extLst>
      <p:ext uri="{BB962C8B-B14F-4D97-AF65-F5344CB8AC3E}">
        <p14:creationId xmlns:p14="http://schemas.microsoft.com/office/powerpoint/2010/main" val="4158027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Dokumentasjonen bør struktureres og samles, slik at den er lett å finne for de som måtte trenge den, uansett om dere har papirer og permer eller elektronisk lagring. Det er ikke nødvendig med et eget internkontrollsystem, men det er nødvendig med strukturert lagring, kanskje i en digital løsning, en mappestruktur på et fellesområde, eller på intranett.  </a:t>
            </a:r>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45FF8-A4FB-40A0-84AA-7AEDB2BFFDA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284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sv-SE"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45FF8-A4FB-40A0-84AA-7AEDB2BFFDA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36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kern="1200" dirty="0">
                <a:solidFill>
                  <a:schemeClr val="tx1"/>
                </a:solidFill>
                <a:effectLst/>
                <a:latin typeface="+mn-lt"/>
                <a:ea typeface="+mn-ea"/>
                <a:cs typeface="+mn-cs"/>
              </a:rPr>
              <a:t>Rapportering er et internkontrolltiltak. Gjennom å rapportere bekrefter du at du gjennomfører det du skal i tråd med forventninger og krav. De fleste kommuner har systemer for rapportering gjennom året, f.eks. på sykefravær, måloppnåelse og økonomi. </a:t>
            </a:r>
          </a:p>
          <a:p>
            <a:pPr rtl="0" fontAlgn="base"/>
            <a:r>
              <a:rPr lang="nb-NO" sz="1200" b="0" i="0" kern="1200" dirty="0">
                <a:solidFill>
                  <a:schemeClr val="tx1"/>
                </a:solidFill>
                <a:effectLst/>
                <a:latin typeface="+mn-lt"/>
                <a:ea typeface="+mn-ea"/>
                <a:cs typeface="+mn-cs"/>
              </a:rPr>
              <a:t>Skal du rapportere noe spesielt om internkontrollarbeidet? Det vil være forskjellig fra kommune til kommune.  </a:t>
            </a:r>
          </a:p>
          <a:p>
            <a:pPr rtl="0" fontAlgn="base"/>
            <a:r>
              <a:rPr lang="nb-NO" sz="1200" b="0" i="0" kern="1200" dirty="0">
                <a:solidFill>
                  <a:schemeClr val="tx1"/>
                </a:solidFill>
                <a:effectLst/>
                <a:latin typeface="+mn-lt"/>
                <a:ea typeface="+mn-ea"/>
                <a:cs typeface="+mn-cs"/>
              </a:rPr>
              <a:t>Noen vil be lederne om å gi en vurdering av om området arbeider risikobasert, hva er det viktigste som er gjort og hva er resultatene av internkontroll-arbeidet, f.eks. på hvilke områder er det gjort risikovurderinger, samt en oppsummering av avvikshåndteringen.  </a:t>
            </a:r>
          </a:p>
          <a:p>
            <a:pPr rtl="0" fontAlgn="base"/>
            <a:r>
              <a:rPr lang="nb-NO" sz="1200" b="0" i="0" kern="1200" dirty="0">
                <a:solidFill>
                  <a:schemeClr val="tx1"/>
                </a:solidFill>
                <a:effectLst/>
                <a:latin typeface="+mn-lt"/>
                <a:ea typeface="+mn-ea"/>
                <a:cs typeface="+mn-cs"/>
              </a:rPr>
              <a:t>Kommuneloven krever at det skal rapporteres minimum årlig til kommunestyret om kommunens internkontroll. Dine rapporter danner grunnlaget for denne rapporteringen. </a:t>
            </a:r>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45FF8-A4FB-40A0-84AA-7AEDB2BFFDA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076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sv-SE"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45FF8-A4FB-40A0-84AA-7AEDB2BFFDA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558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kern="1200" dirty="0">
                <a:solidFill>
                  <a:schemeClr val="tx1"/>
                </a:solidFill>
                <a:effectLst/>
                <a:latin typeface="+mn-lt"/>
                <a:ea typeface="+mn-ea"/>
                <a:cs typeface="+mn-cs"/>
              </a:rPr>
              <a:t>Først og fremst er det å ha en risikobasert internkontroll det samme som å ha en forebyggende internkontroll. Ved å gjøre risikovurderinger analyserer vi i forkant hva som kan gå galt, slik at vi unngår uønskede hendelser. Det blir altså det motsatte av å jobbe med avvikshåndtering, da har det uønskede allerede skjedd og vi må sørge for at det ikke skjer igjen.  </a:t>
            </a:r>
          </a:p>
          <a:p>
            <a:pPr rtl="0" fontAlgn="base"/>
            <a:r>
              <a:rPr lang="nb-NO" sz="1200" b="0" i="0" kern="1200" dirty="0">
                <a:solidFill>
                  <a:schemeClr val="tx1"/>
                </a:solidFill>
                <a:effectLst/>
                <a:latin typeface="+mn-lt"/>
                <a:ea typeface="+mn-ea"/>
                <a:cs typeface="+mn-cs"/>
              </a:rPr>
              <a:t>Vi skal naturligvis også ha god avvikshåndtering, men det beste er om vi kan være i forkant – derfor er risikovurderinger viktig. </a:t>
            </a:r>
          </a:p>
          <a:p>
            <a:endParaRPr lang="nb-NO" dirty="0"/>
          </a:p>
        </p:txBody>
      </p:sp>
      <p:sp>
        <p:nvSpPr>
          <p:cNvPr id="4" name="Plassholder for lysbildenummer 3"/>
          <p:cNvSpPr>
            <a:spLocks noGrp="1"/>
          </p:cNvSpPr>
          <p:nvPr>
            <p:ph type="sldNum" sz="quarter" idx="5"/>
          </p:nvPr>
        </p:nvSpPr>
        <p:spPr/>
        <p:txBody>
          <a:bodyPr/>
          <a:lstStyle/>
          <a:p>
            <a:fld id="{CE945FF8-A4FB-40A0-84AA-7AEDB2BFFDAF}" type="slidenum">
              <a:rPr lang="nb-NO" smtClean="0"/>
              <a:t>28</a:t>
            </a:fld>
            <a:endParaRPr lang="nb-NO"/>
          </a:p>
        </p:txBody>
      </p:sp>
    </p:spTree>
    <p:extLst>
      <p:ext uri="{BB962C8B-B14F-4D97-AF65-F5344CB8AC3E}">
        <p14:creationId xmlns:p14="http://schemas.microsoft.com/office/powerpoint/2010/main" val="4089193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kern="1200" dirty="0">
                <a:solidFill>
                  <a:schemeClr val="tx1"/>
                </a:solidFill>
                <a:effectLst/>
                <a:latin typeface="+mn-lt"/>
                <a:ea typeface="+mn-ea"/>
                <a:cs typeface="+mn-cs"/>
              </a:rPr>
              <a:t>Når du har gjort en risikovurdering, har du dokumentert at kommunen har gjort en vurdering av hva som kan gå galt, og om det er gjort nok for å unngå det.   </a:t>
            </a:r>
          </a:p>
          <a:p>
            <a:pPr rtl="0" fontAlgn="base"/>
            <a:r>
              <a:rPr lang="nb-NO" sz="1200" b="0" i="0" kern="1200" dirty="0">
                <a:solidFill>
                  <a:schemeClr val="tx1"/>
                </a:solidFill>
                <a:effectLst/>
                <a:latin typeface="+mn-lt"/>
                <a:ea typeface="+mn-ea"/>
                <a:cs typeface="+mn-cs"/>
              </a:rPr>
              <a:t>Resultatet er at du får oversikt og innsikt i risikobildet i din avdeling eller enhet. Du får kunnskap om rutiner og systemer dere har, om de er gode nok eller om dere må gjøre noe annet eller noe mer. </a:t>
            </a:r>
          </a:p>
          <a:p>
            <a:endParaRPr lang="nb-NO" dirty="0"/>
          </a:p>
        </p:txBody>
      </p:sp>
      <p:sp>
        <p:nvSpPr>
          <p:cNvPr id="4" name="Plassholder for lysbildenummer 3"/>
          <p:cNvSpPr>
            <a:spLocks noGrp="1"/>
          </p:cNvSpPr>
          <p:nvPr>
            <p:ph type="sldNum" sz="quarter" idx="5"/>
          </p:nvPr>
        </p:nvSpPr>
        <p:spPr/>
        <p:txBody>
          <a:bodyPr/>
          <a:lstStyle/>
          <a:p>
            <a:fld id="{CE945FF8-A4FB-40A0-84AA-7AEDB2BFFDAF}" type="slidenum">
              <a:rPr lang="nb-NO" smtClean="0"/>
              <a:t>29</a:t>
            </a:fld>
            <a:endParaRPr lang="nb-NO"/>
          </a:p>
        </p:txBody>
      </p:sp>
    </p:spTree>
    <p:extLst>
      <p:ext uri="{BB962C8B-B14F-4D97-AF65-F5344CB8AC3E}">
        <p14:creationId xmlns:p14="http://schemas.microsoft.com/office/powerpoint/2010/main" val="2355124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sv-SE"/>
          </a:p>
        </p:txBody>
      </p:sp>
      <p:sp>
        <p:nvSpPr>
          <p:cNvPr id="4" name="Plassholder for lysbildenummer 3"/>
          <p:cNvSpPr>
            <a:spLocks noGrp="1"/>
          </p:cNvSpPr>
          <p:nvPr>
            <p:ph type="sldNum" sz="quarter" idx="5"/>
          </p:nvPr>
        </p:nvSpPr>
        <p:spPr/>
        <p:txBody>
          <a:bodyPr/>
          <a:lstStyle/>
          <a:p>
            <a:fld id="{CE945FF8-A4FB-40A0-84AA-7AEDB2BFFDAF}" type="slidenum">
              <a:rPr lang="nb-NO" smtClean="0"/>
              <a:t>30</a:t>
            </a:fld>
            <a:endParaRPr lang="nb-NO"/>
          </a:p>
        </p:txBody>
      </p:sp>
    </p:spTree>
    <p:extLst>
      <p:ext uri="{BB962C8B-B14F-4D97-AF65-F5344CB8AC3E}">
        <p14:creationId xmlns:p14="http://schemas.microsoft.com/office/powerpoint/2010/main" val="651832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I noen kommuner er arbeidet med risikovurderinger satt i system, og det ligger i </a:t>
            </a:r>
            <a:r>
              <a:rPr lang="nb-NO" sz="1200" b="0" i="0" kern="1200" dirty="0" err="1">
                <a:solidFill>
                  <a:schemeClr val="tx1"/>
                </a:solidFill>
                <a:effectLst/>
                <a:latin typeface="+mn-lt"/>
                <a:ea typeface="+mn-ea"/>
                <a:cs typeface="+mn-cs"/>
              </a:rPr>
              <a:t>årshjulet</a:t>
            </a:r>
            <a:r>
              <a:rPr lang="nb-NO" sz="1200" b="0" i="0" kern="1200" dirty="0">
                <a:solidFill>
                  <a:schemeClr val="tx1"/>
                </a:solidFill>
                <a:effectLst/>
                <a:latin typeface="+mn-lt"/>
                <a:ea typeface="+mn-ea"/>
                <a:cs typeface="+mn-cs"/>
              </a:rPr>
              <a:t> når man skal se på det. Noen har kanskje en sentral enhet som initierer og hjelper til med å gjøre risikovurderinger. Andre ganger </a:t>
            </a:r>
            <a:r>
              <a:rPr lang="nb-NO" sz="1200" b="0" i="0" kern="1200" dirty="0" err="1">
                <a:solidFill>
                  <a:schemeClr val="tx1"/>
                </a:solidFill>
                <a:effectLst/>
                <a:latin typeface="+mn-lt"/>
                <a:ea typeface="+mn-ea"/>
                <a:cs typeface="+mn-cs"/>
              </a:rPr>
              <a:t>risikovurderer</a:t>
            </a:r>
            <a:r>
              <a:rPr lang="nb-NO" sz="1200" b="0" i="0" kern="1200" dirty="0">
                <a:solidFill>
                  <a:schemeClr val="tx1"/>
                </a:solidFill>
                <a:effectLst/>
                <a:latin typeface="+mn-lt"/>
                <a:ea typeface="+mn-ea"/>
                <a:cs typeface="+mn-cs"/>
              </a:rPr>
              <a:t> dere fordi du som leder eller noen av dine medarbeidere mener det er nødvendig. Det kan ha skjedd en særlig hendelse eller en nesten-ulykke, eller dere skal i gang med en ny tjeneste eller tilbud som tilsier at det kan være nyttig å tenke systematisk gjennom arbeidsprosessen for å avdekke muligheter for svikt.  </a:t>
            </a:r>
            <a:endParaRPr lang="nb-NO" dirty="0"/>
          </a:p>
        </p:txBody>
      </p:sp>
      <p:sp>
        <p:nvSpPr>
          <p:cNvPr id="4" name="Plassholder for lysbildenummer 3"/>
          <p:cNvSpPr>
            <a:spLocks noGrp="1"/>
          </p:cNvSpPr>
          <p:nvPr>
            <p:ph type="sldNum" sz="quarter" idx="5"/>
          </p:nvPr>
        </p:nvSpPr>
        <p:spPr/>
        <p:txBody>
          <a:bodyPr/>
          <a:lstStyle/>
          <a:p>
            <a:fld id="{CE945FF8-A4FB-40A0-84AA-7AEDB2BFFDAF}" type="slidenum">
              <a:rPr lang="nb-NO" smtClean="0"/>
              <a:t>31</a:t>
            </a:fld>
            <a:endParaRPr lang="nb-NO"/>
          </a:p>
        </p:txBody>
      </p:sp>
    </p:spTree>
    <p:extLst>
      <p:ext uri="{BB962C8B-B14F-4D97-AF65-F5344CB8AC3E}">
        <p14:creationId xmlns:p14="http://schemas.microsoft.com/office/powerpoint/2010/main" val="3775209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kern="1200" dirty="0">
                <a:solidFill>
                  <a:schemeClr val="tx1"/>
                </a:solidFill>
                <a:effectLst/>
                <a:latin typeface="+mn-lt"/>
                <a:ea typeface="+mn-ea"/>
                <a:cs typeface="+mn-cs"/>
              </a:rPr>
              <a:t>Å arbeide med risikovurderinger er både lærerikt og et bidrag til kvalitetsarbeidet i tjenesten, men det er ressurskrevende. Kommunale virksomheter er så mangfoldige, med mange ulike arbeidsprosesser, så det lar seg ikke gjøre å </a:t>
            </a:r>
            <a:r>
              <a:rPr lang="nb-NO" sz="1200" b="0" i="0" kern="1200" dirty="0" err="1">
                <a:solidFill>
                  <a:schemeClr val="tx1"/>
                </a:solidFill>
                <a:effectLst/>
                <a:latin typeface="+mn-lt"/>
                <a:ea typeface="+mn-ea"/>
                <a:cs typeface="+mn-cs"/>
              </a:rPr>
              <a:t>risikovurdere</a:t>
            </a:r>
            <a:r>
              <a:rPr lang="nb-NO" sz="1200" b="0" i="0" kern="1200" dirty="0">
                <a:solidFill>
                  <a:schemeClr val="tx1"/>
                </a:solidFill>
                <a:effectLst/>
                <a:latin typeface="+mn-lt"/>
                <a:ea typeface="+mn-ea"/>
                <a:cs typeface="+mn-cs"/>
              </a:rPr>
              <a:t> alt. Du må dermed prioritere hvilke risikovurderinger du skal begynne med. Hvis du er i tvil, kan du bruke en av metodene vi beskriver i veilederen. </a:t>
            </a:r>
          </a:p>
          <a:p>
            <a:pPr rtl="0" fontAlgn="base"/>
            <a:r>
              <a:rPr lang="nb-NO" sz="1200" b="0" i="0" kern="1200" dirty="0">
                <a:solidFill>
                  <a:schemeClr val="tx1"/>
                </a:solidFill>
                <a:effectLst/>
                <a:latin typeface="+mn-lt"/>
                <a:ea typeface="+mn-ea"/>
                <a:cs typeface="+mn-cs"/>
              </a:rPr>
              <a:t>Vær forberedt på at å jobbe med risikovurderinger kan oppleves som overveldende. Noe av det vanskeligste er å vurdere hvor detaljert dere skal være. På den ene siden er rådet vårt at dere ikke må falle for fristelsen til å fordype dere i alle detaljer. På den annen side vet vi at “djevelen sitter i detaljene”. Noen detaljer er helt vesentlige, og det kan være der risikoen finnes. Lytt derfor til de som kjenner tjenesten godt, slik at dere fokuserer på de rette tingene. </a:t>
            </a:r>
          </a:p>
          <a:p>
            <a:endParaRPr lang="nb-NO" dirty="0"/>
          </a:p>
        </p:txBody>
      </p:sp>
      <p:sp>
        <p:nvSpPr>
          <p:cNvPr id="4" name="Plassholder for lysbildenummer 3"/>
          <p:cNvSpPr>
            <a:spLocks noGrp="1"/>
          </p:cNvSpPr>
          <p:nvPr>
            <p:ph type="sldNum" sz="quarter" idx="5"/>
          </p:nvPr>
        </p:nvSpPr>
        <p:spPr/>
        <p:txBody>
          <a:bodyPr/>
          <a:lstStyle/>
          <a:p>
            <a:fld id="{CE945FF8-A4FB-40A0-84AA-7AEDB2BFFDAF}" type="slidenum">
              <a:rPr lang="nb-NO" smtClean="0"/>
              <a:t>34</a:t>
            </a:fld>
            <a:endParaRPr lang="nb-NO"/>
          </a:p>
        </p:txBody>
      </p:sp>
    </p:spTree>
    <p:extLst>
      <p:ext uri="{BB962C8B-B14F-4D97-AF65-F5344CB8AC3E}">
        <p14:creationId xmlns:p14="http://schemas.microsoft.com/office/powerpoint/2010/main" val="2436594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45FF8-A4FB-40A0-84AA-7AEDB2BFFDA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12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kern="1200" dirty="0">
                <a:solidFill>
                  <a:schemeClr val="tx1"/>
                </a:solidFill>
                <a:effectLst/>
                <a:latin typeface="+mn-lt"/>
                <a:ea typeface="+mn-ea"/>
                <a:cs typeface="+mn-cs"/>
              </a:rPr>
              <a:t>Den vesentlige forskjellen mellom styringssystem og internkontroll er at virksomhetsstyringen har oppmerksomhet på MÅL – altså hva vi vil oppnå. Internkontroll har oppmerksomhet på uønskede hendelser og risiko, altså hva vil </a:t>
            </a:r>
            <a:r>
              <a:rPr lang="nb-NO" sz="1200" b="0" i="0" kern="1200" dirty="0" err="1">
                <a:solidFill>
                  <a:schemeClr val="tx1"/>
                </a:solidFill>
                <a:effectLst/>
                <a:latin typeface="+mn-lt"/>
                <a:ea typeface="+mn-ea"/>
                <a:cs typeface="+mn-cs"/>
              </a:rPr>
              <a:t>vil</a:t>
            </a:r>
            <a:r>
              <a:rPr lang="nb-NO" sz="1200" b="0" i="0" kern="1200" dirty="0">
                <a:solidFill>
                  <a:schemeClr val="tx1"/>
                </a:solidFill>
                <a:effectLst/>
                <a:latin typeface="+mn-lt"/>
                <a:ea typeface="+mn-ea"/>
                <a:cs typeface="+mn-cs"/>
              </a:rPr>
              <a:t> UNNGÅ.  </a:t>
            </a:r>
          </a:p>
          <a:p>
            <a:pPr rtl="0" fontAlgn="base"/>
            <a:r>
              <a:rPr lang="nb-NO" sz="1200" b="0" i="0" kern="1200" dirty="0">
                <a:solidFill>
                  <a:schemeClr val="tx1"/>
                </a:solidFill>
                <a:effectLst/>
                <a:latin typeface="+mn-lt"/>
                <a:ea typeface="+mn-ea"/>
                <a:cs typeface="+mn-cs"/>
              </a:rPr>
              <a:t>Hensiktene som ligger bak kan i mange tilfeller være sammenfallende, men vi jobber ulikt med det vi vil oppnå; MÅL og det vi vil unngå; RISIKO.  </a:t>
            </a:r>
          </a:p>
          <a:p>
            <a:pPr rtl="0" fontAlgn="base"/>
            <a:r>
              <a:rPr lang="nb-NO" sz="1200" b="0" i="0" kern="1200" dirty="0">
                <a:solidFill>
                  <a:schemeClr val="tx1"/>
                </a:solidFill>
                <a:effectLst/>
                <a:latin typeface="+mn-lt"/>
                <a:ea typeface="+mn-ea"/>
                <a:cs typeface="+mn-cs"/>
              </a:rPr>
              <a:t>Selv om det er fellestrekk og kan være glidende overganger mellom styringssystem, kvalitetsarbeid og internkontroll, så anbefaler vi  å arbeide med internkontroll isolert for å sikre at vi gir nok oppmerksomhet på formalisering og uønskede hendelser.  </a:t>
            </a:r>
          </a:p>
          <a:p>
            <a:endParaRPr lang="nb-NO" dirty="0"/>
          </a:p>
        </p:txBody>
      </p:sp>
      <p:sp>
        <p:nvSpPr>
          <p:cNvPr id="4" name="Plassholder for lysbildenummer 3"/>
          <p:cNvSpPr>
            <a:spLocks noGrp="1"/>
          </p:cNvSpPr>
          <p:nvPr>
            <p:ph type="sldNum" sz="quarter" idx="5"/>
          </p:nvPr>
        </p:nvSpPr>
        <p:spPr/>
        <p:txBody>
          <a:bodyPr/>
          <a:lstStyle/>
          <a:p>
            <a:fld id="{CE945FF8-A4FB-40A0-84AA-7AEDB2BFFDAF}" type="slidenum">
              <a:rPr lang="nb-NO" smtClean="0"/>
              <a:t>7</a:t>
            </a:fld>
            <a:endParaRPr lang="nb-NO"/>
          </a:p>
        </p:txBody>
      </p:sp>
    </p:spTree>
    <p:extLst>
      <p:ext uri="{BB962C8B-B14F-4D97-AF65-F5344CB8AC3E}">
        <p14:creationId xmlns:p14="http://schemas.microsoft.com/office/powerpoint/2010/main" val="1792502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kern="1200" dirty="0">
                <a:solidFill>
                  <a:schemeClr val="tx1"/>
                </a:solidFill>
                <a:effectLst/>
                <a:latin typeface="+mn-lt"/>
                <a:ea typeface="+mn-ea"/>
                <a:cs typeface="+mn-cs"/>
              </a:rPr>
              <a:t>Det meste av internkontrollen ivaretas i den daglige aktiviteten i virksomheter og på tjenestestedene. Det bedrives mye god internkontroll uten at vi kaller det internkontroll. Vi sørger for at vi har en forsvarlig drift, vi er opptatt av å ha god faglig standard på det vi gjør, og mye internkontroll skjer i form av internaliserte handling, slik som vi gjør mer eller mindre automatisk.  </a:t>
            </a:r>
          </a:p>
          <a:p>
            <a:pPr rtl="0" fontAlgn="base"/>
            <a:r>
              <a:rPr lang="nb-NO" sz="1200" b="0" i="0" kern="1200" dirty="0">
                <a:solidFill>
                  <a:schemeClr val="tx1"/>
                </a:solidFill>
                <a:effectLst/>
                <a:latin typeface="+mn-lt"/>
                <a:ea typeface="+mn-ea"/>
                <a:cs typeface="+mn-cs"/>
              </a:rPr>
              <a:t>Mestringsorientert ledelse hjelper oss å oppnå god internkontroll. Medarbeidere blir motivert ved at de får brukt sin kompetanse. Vær derfor tydelig på at deres kunnskap og erfaring er viktig for gode løsninger.  </a:t>
            </a:r>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45FF8-A4FB-40A0-84AA-7AEDB2BFFDA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110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kern="1200" dirty="0">
                <a:solidFill>
                  <a:schemeClr val="tx1"/>
                </a:solidFill>
                <a:effectLst/>
                <a:latin typeface="+mn-lt"/>
                <a:ea typeface="+mn-ea"/>
                <a:cs typeface="+mn-cs"/>
              </a:rPr>
              <a:t>Hvordan inspirere medarbeiderne dine  til å jobbe med forbedring av internkontrollen?  Internkontroll er kanskje ikke et begrep som skaper begeistring - i alle fall ikke hos alle. Noen tror at det er kjedelig og lite givende, og andre kan tenke at dette gjør vi jo allerede. Å forstå mål og mening med arbeidet er viktig, og det skaper eierskap. Tydeliggjør derfor koblingene til kvalitet og forsvarlighet.  </a:t>
            </a:r>
          </a:p>
          <a:p>
            <a:pPr rtl="0" fontAlgn="base"/>
            <a:r>
              <a:rPr lang="nb-NO" sz="1200" b="0" i="0" kern="1200" dirty="0">
                <a:solidFill>
                  <a:schemeClr val="tx1"/>
                </a:solidFill>
                <a:effectLst/>
                <a:latin typeface="+mn-lt"/>
                <a:ea typeface="+mn-ea"/>
                <a:cs typeface="+mn-cs"/>
              </a:rPr>
              <a:t>Styrking av internkontrollen gir ansatte god mulighet til å delta i viktig forbedringsarbeid. </a:t>
            </a:r>
          </a:p>
          <a:p>
            <a:pPr rtl="0" fontAlgn="base"/>
            <a:r>
              <a:rPr lang="nb-NO" sz="1200" b="0" i="0" kern="1200" dirty="0">
                <a:solidFill>
                  <a:schemeClr val="tx1"/>
                </a:solidFill>
                <a:effectLst/>
                <a:latin typeface="+mn-lt"/>
                <a:ea typeface="+mn-ea"/>
                <a:cs typeface="+mn-cs"/>
              </a:rPr>
              <a:t>Før dere går i gang er det lurt at personalgruppa får en felles oppfatning om behovet for å styrke internkontrollen. Et godt råd er at du spiller på ildsjelene; de som er engasjerte og villig til å gjøre en jobb, og at du starter i det små; ikke gap over for mye på en gang.  </a:t>
            </a:r>
          </a:p>
          <a:p>
            <a:pPr rtl="0" fontAlgn="base"/>
            <a:r>
              <a:rPr lang="nb-NO" sz="1200" b="0" i="0" kern="1200" dirty="0">
                <a:solidFill>
                  <a:schemeClr val="tx1"/>
                </a:solidFill>
                <a:effectLst/>
                <a:latin typeface="+mn-lt"/>
                <a:ea typeface="+mn-ea"/>
                <a:cs typeface="+mn-cs"/>
              </a:rPr>
              <a:t>Du er en viktig rollemodell</a:t>
            </a:r>
            <a:r>
              <a:rPr lang="nb-NO" sz="1200" b="0" i="0" u="sng" kern="1200" dirty="0">
                <a:solidFill>
                  <a:schemeClr val="tx1"/>
                </a:solidFill>
                <a:effectLst/>
                <a:latin typeface="+mn-lt"/>
                <a:ea typeface="+mn-ea"/>
                <a:cs typeface="+mn-cs"/>
              </a:rPr>
              <a:t>,</a:t>
            </a:r>
            <a:r>
              <a:rPr lang="nb-NO" sz="1200" b="0" i="0" kern="1200" dirty="0">
                <a:solidFill>
                  <a:schemeClr val="tx1"/>
                </a:solidFill>
                <a:effectLst/>
                <a:latin typeface="+mn-lt"/>
                <a:ea typeface="+mn-ea"/>
                <a:cs typeface="+mn-cs"/>
              </a:rPr>
              <a:t> og det du retter oppmerksomheten mot vil påvirke de ansatte. At det er sammenheng mellom ord og handling er grunnleggende for å oppnå tillit og legitimitet i lederrollen. Dette gjelder ikke minst holdningen til internkontroll.  </a:t>
            </a:r>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45FF8-A4FB-40A0-84AA-7AEDB2BFFDA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972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kern="1200" dirty="0">
                <a:solidFill>
                  <a:schemeClr val="tx1"/>
                </a:solidFill>
                <a:effectLst/>
                <a:latin typeface="+mn-lt"/>
                <a:ea typeface="+mn-ea"/>
                <a:cs typeface="+mn-cs"/>
              </a:rPr>
              <a:t>Den vesentlige forskjellen mellom styringssystem og internkontroll er at virksomhetsstyringen har oppmerksomhet på MÅL – altså hva vi vil oppnå. Internkontroll har oppmerksomhet på uønskede hendelser og risiko, altså hva vil </a:t>
            </a:r>
            <a:r>
              <a:rPr lang="nb-NO" sz="1200" b="0" i="0" kern="1200" dirty="0" err="1">
                <a:solidFill>
                  <a:schemeClr val="tx1"/>
                </a:solidFill>
                <a:effectLst/>
                <a:latin typeface="+mn-lt"/>
                <a:ea typeface="+mn-ea"/>
                <a:cs typeface="+mn-cs"/>
              </a:rPr>
              <a:t>vil</a:t>
            </a:r>
            <a:r>
              <a:rPr lang="nb-NO" sz="1200" b="0" i="0" kern="1200" dirty="0">
                <a:solidFill>
                  <a:schemeClr val="tx1"/>
                </a:solidFill>
                <a:effectLst/>
                <a:latin typeface="+mn-lt"/>
                <a:ea typeface="+mn-ea"/>
                <a:cs typeface="+mn-cs"/>
              </a:rPr>
              <a:t> UNNGÅ.  </a:t>
            </a:r>
          </a:p>
          <a:p>
            <a:pPr rtl="0" fontAlgn="base"/>
            <a:r>
              <a:rPr lang="nb-NO" sz="1200" b="0" i="0" kern="1200" dirty="0">
                <a:solidFill>
                  <a:schemeClr val="tx1"/>
                </a:solidFill>
                <a:effectLst/>
                <a:latin typeface="+mn-lt"/>
                <a:ea typeface="+mn-ea"/>
                <a:cs typeface="+mn-cs"/>
              </a:rPr>
              <a:t>Hensiktene som ligger bak kan i mange tilfeller være sammenfallende, men vi jobber ulikt med det vi vil oppnå; MÅL og det vi vil unngå; RISIKO.  </a:t>
            </a:r>
          </a:p>
          <a:p>
            <a:pPr rtl="0" fontAlgn="base"/>
            <a:r>
              <a:rPr lang="nb-NO" sz="1200" b="0" i="0" kern="1200" dirty="0">
                <a:solidFill>
                  <a:schemeClr val="tx1"/>
                </a:solidFill>
                <a:effectLst/>
                <a:latin typeface="+mn-lt"/>
                <a:ea typeface="+mn-ea"/>
                <a:cs typeface="+mn-cs"/>
              </a:rPr>
              <a:t>Selv om det er fellestrekk og kan være glidende overganger mellom styringssystem, kvalitetsarbeid og internkontroll, så anbefaler vi  å arbeide med internkontroll isolert for å sikre at vi gir nok oppmerksomhet på formalisering og uønskede hendelser.  </a:t>
            </a:r>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45FF8-A4FB-40A0-84AA-7AEDB2BFFDA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502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kern="1200" dirty="0">
                <a:solidFill>
                  <a:schemeClr val="tx1"/>
                </a:solidFill>
                <a:effectLst/>
                <a:latin typeface="+mn-lt"/>
                <a:ea typeface="+mn-ea"/>
                <a:cs typeface="+mn-cs"/>
              </a:rPr>
              <a:t>Du vil gjennom arbeidet med internkontroll få kunnskap som bør benyttes i kvalitetsutviklingsarbeidet:   </a:t>
            </a:r>
          </a:p>
          <a:p>
            <a:pPr marL="171450" indent="-171450" rtl="0" fontAlgn="base">
              <a:buFont typeface="Arial" panose="020B0604020202020204" pitchFamily="34" charset="0"/>
              <a:buChar char="•"/>
            </a:pPr>
            <a:r>
              <a:rPr lang="nb-NO" sz="1200" b="0" i="0" kern="1200" dirty="0">
                <a:solidFill>
                  <a:schemeClr val="tx1"/>
                </a:solidFill>
                <a:effectLst/>
                <a:latin typeface="+mn-lt"/>
                <a:ea typeface="+mn-ea"/>
                <a:cs typeface="+mn-cs"/>
              </a:rPr>
              <a:t>Gjennom risikovurderinger går dere grundig gjennom enkeltprosesser, rutiner, dokumentasjon og samhandling. Målet er å avdekke fare for svikt og finne tiltak for å hindre dette. Samtidig kan dere, i en slik prosess, også oppdage muligheter for å gjøre ting på en annen måte, noe som kan gjøre tjenesten eller prosessen kvalitetsmessig bedre. </a:t>
            </a:r>
          </a:p>
          <a:p>
            <a:pPr marL="171450" indent="-171450" rtl="0" fontAlgn="base">
              <a:buFont typeface="Arial" panose="020B0604020202020204" pitchFamily="34" charset="0"/>
              <a:buChar char="•"/>
            </a:pPr>
            <a:r>
              <a:rPr lang="nb-NO" sz="1200" b="0" i="0" kern="1200" dirty="0">
                <a:solidFill>
                  <a:schemeClr val="tx1"/>
                </a:solidFill>
                <a:effectLst/>
                <a:latin typeface="+mn-lt"/>
                <a:ea typeface="+mn-ea"/>
                <a:cs typeface="+mn-cs"/>
              </a:rPr>
              <a:t>Det samme gjelder for </a:t>
            </a:r>
            <a:r>
              <a:rPr lang="nb-NO" sz="1200" b="0" i="1" kern="1200" dirty="0">
                <a:solidFill>
                  <a:schemeClr val="tx1"/>
                </a:solidFill>
                <a:effectLst/>
                <a:latin typeface="+mn-lt"/>
                <a:ea typeface="+mn-ea"/>
                <a:cs typeface="+mn-cs"/>
              </a:rPr>
              <a:t>avvikshåndtering</a:t>
            </a:r>
            <a:r>
              <a:rPr lang="nb-NO" sz="1200" b="0" i="0" kern="1200" dirty="0">
                <a:solidFill>
                  <a:schemeClr val="tx1"/>
                </a:solidFill>
                <a:effectLst/>
                <a:latin typeface="+mn-lt"/>
                <a:ea typeface="+mn-ea"/>
                <a:cs typeface="+mn-cs"/>
              </a:rPr>
              <a:t>. Her vil dere gå gjennom prosedyrer og retningslinjer og liknende for å unngå at samme avvik skjer igjen. Med jevne mellomrom, for eksempel en gang pr år, kan dere samle alle avvik - også de som er lukket, og vurdere om det er fellestrekk eller bakenforliggende årsaker dere kan gjøre noe med, og til sist om noe av dette bør jobbes videre med for å øke kvaliteten på tjenesten. </a:t>
            </a:r>
          </a:p>
          <a:p>
            <a:pPr marL="171450" indent="-171450" rtl="0" fontAlgn="base">
              <a:buFont typeface="Arial" panose="020B0604020202020204" pitchFamily="34" charset="0"/>
              <a:buChar char="•"/>
            </a:pPr>
            <a:r>
              <a:rPr lang="nb-NO" sz="1200" b="0" i="0" kern="1200" dirty="0">
                <a:solidFill>
                  <a:schemeClr val="tx1"/>
                </a:solidFill>
                <a:effectLst/>
                <a:latin typeface="+mn-lt"/>
                <a:ea typeface="+mn-ea"/>
                <a:cs typeface="+mn-cs"/>
              </a:rPr>
              <a:t>Ulike gjennomganger av tjenesten er også verdifulle kilder til kvalitetsutvikling, for eksempel en internrevisjon dere har gjort, en forvaltningsrevisjon, eller tilsynsrapporter.  </a:t>
            </a:r>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45FF8-A4FB-40A0-84AA-7AEDB2BFFDA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205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kern="1200" dirty="0">
                <a:solidFill>
                  <a:schemeClr val="tx1"/>
                </a:solidFill>
                <a:effectLst/>
                <a:latin typeface="+mn-lt"/>
                <a:ea typeface="+mn-ea"/>
                <a:cs typeface="+mn-cs"/>
              </a:rPr>
              <a:t>Hemmer internkontroll innovasjon og nytenking? Det behøver ikke å være slik. Evne og vilje til å prøve nye løsninger skal ikke begrenses av kravet til god internkontroll.  Risikovilje kan være med på å fremme innovasjon. </a:t>
            </a:r>
          </a:p>
          <a:p>
            <a:pPr rtl="0" fontAlgn="base"/>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u="none" strike="noStrike" kern="1200" baseline="0" dirty="0">
                <a:solidFill>
                  <a:schemeClr val="tx1"/>
                </a:solidFill>
                <a:latin typeface="+mn-lt"/>
                <a:ea typeface="+mn-ea"/>
                <a:cs typeface="+mn-cs"/>
              </a:rPr>
              <a:t>Internkontroll handler om å ha ting på stell, oversikt og analytisk forståelse blant annet av ansvar og risiko, og dette lar seg fint forene med en ledelsesutøving som fremmer medarbeiderskap med handlingsrom og mot til å foreslå og forsøke noe nytt.</a:t>
            </a:r>
          </a:p>
          <a:p>
            <a:pPr marL="171450" indent="-171450">
              <a:buFont typeface="Arial" panose="020B0604020202020204" pitchFamily="34" charset="0"/>
              <a:buChar char="•"/>
            </a:pPr>
            <a:r>
              <a:rPr lang="nb-NO" sz="1200" b="0" i="0" u="none" strike="noStrike" kern="1200" baseline="0" dirty="0">
                <a:solidFill>
                  <a:schemeClr val="tx1"/>
                </a:solidFill>
                <a:latin typeface="+mn-lt"/>
                <a:ea typeface="+mn-ea"/>
                <a:cs typeface="+mn-cs"/>
              </a:rPr>
              <a:t>Også ved forsøk og piloter bør man tenke gjennom risikoene, og om disse er akseptable. Kjennetegn på tester og eksperimentering er nettopp at risikoen er høyere – og at akseptabel risiko er høyere enn om man hadde gjort tilsvarende innenfor ordinær drift.</a:t>
            </a:r>
            <a:r>
              <a:rPr lang="nb-NO" sz="1200" b="0" i="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45FF8-A4FB-40A0-84AA-7AEDB2BFFDA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55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kern="1200" dirty="0">
                <a:solidFill>
                  <a:schemeClr val="tx1"/>
                </a:solidFill>
                <a:effectLst/>
                <a:latin typeface="+mn-lt"/>
                <a:ea typeface="+mn-ea"/>
                <a:cs typeface="+mn-cs"/>
              </a:rPr>
              <a:t>Men hva er viktigst for kommuner som ønsker å forbedre sin internkontroll? </a:t>
            </a:r>
          </a:p>
          <a:p>
            <a:pPr rtl="0" fontAlgn="base"/>
            <a:r>
              <a:rPr lang="nb-NO" sz="1200" b="0" i="0" kern="1200" dirty="0">
                <a:solidFill>
                  <a:schemeClr val="tx1"/>
                </a:solidFill>
                <a:effectLst/>
                <a:latin typeface="+mn-lt"/>
                <a:ea typeface="+mn-ea"/>
                <a:cs typeface="+mn-cs"/>
              </a:rPr>
              <a:t>Basert på ulike rapporter, erfaringer og KS sin modell så er de viktigste rådene fra KS at det bør være  </a:t>
            </a:r>
          </a:p>
          <a:p>
            <a:pPr marL="171450" indent="-171450" rtl="0" fontAlgn="base">
              <a:buFont typeface="Arial" panose="020B0604020202020204" pitchFamily="34" charset="0"/>
              <a:buChar char="•"/>
            </a:pPr>
            <a:r>
              <a:rPr lang="nb-NO" sz="1200" b="0" i="0" kern="1200" dirty="0">
                <a:solidFill>
                  <a:schemeClr val="tx1"/>
                </a:solidFill>
                <a:effectLst/>
                <a:latin typeface="+mn-lt"/>
                <a:ea typeface="+mn-ea"/>
                <a:cs typeface="+mn-cs"/>
              </a:rPr>
              <a:t>mer formalisert internkontroll </a:t>
            </a:r>
          </a:p>
          <a:p>
            <a:pPr marL="171450" indent="-171450" rtl="0" fontAlgn="base">
              <a:buFont typeface="Arial" panose="020B0604020202020204" pitchFamily="34" charset="0"/>
              <a:buChar char="•"/>
            </a:pPr>
            <a:r>
              <a:rPr lang="nb-NO" sz="1200" b="0" i="0" kern="1200" dirty="0">
                <a:solidFill>
                  <a:schemeClr val="tx1"/>
                </a:solidFill>
                <a:effectLst/>
                <a:latin typeface="+mn-lt"/>
                <a:ea typeface="+mn-ea"/>
                <a:cs typeface="+mn-cs"/>
              </a:rPr>
              <a:t>mer risikobasert internkontroll </a:t>
            </a:r>
          </a:p>
          <a:p>
            <a:pPr marL="171450" indent="-171450" rtl="0" fontAlgn="base">
              <a:buFont typeface="Arial" panose="020B0604020202020204" pitchFamily="34" charset="0"/>
              <a:buChar char="•"/>
            </a:pPr>
            <a:r>
              <a:rPr lang="nb-NO" sz="1200" b="0" i="0" kern="1200" dirty="0">
                <a:solidFill>
                  <a:schemeClr val="tx1"/>
                </a:solidFill>
                <a:effectLst/>
                <a:latin typeface="+mn-lt"/>
                <a:ea typeface="+mn-ea"/>
                <a:cs typeface="+mn-cs"/>
              </a:rPr>
              <a:t>bedre sammenheng mellom internkontroll og øvrig ledelse og styring </a:t>
            </a:r>
          </a:p>
          <a:p>
            <a:endParaRPr lang="nb-NO" dirty="0"/>
          </a:p>
        </p:txBody>
      </p:sp>
      <p:sp>
        <p:nvSpPr>
          <p:cNvPr id="4" name="Plassholder for lysbildenummer 3"/>
          <p:cNvSpPr>
            <a:spLocks noGrp="1"/>
          </p:cNvSpPr>
          <p:nvPr>
            <p:ph type="sldNum" sz="quarter" idx="5"/>
          </p:nvPr>
        </p:nvSpPr>
        <p:spPr/>
        <p:txBody>
          <a:bodyPr/>
          <a:lstStyle/>
          <a:p>
            <a:fld id="{CE945FF8-A4FB-40A0-84AA-7AEDB2BFFDAF}" type="slidenum">
              <a:rPr lang="nb-NO" smtClean="0"/>
              <a:t>9</a:t>
            </a:fld>
            <a:endParaRPr lang="nb-NO"/>
          </a:p>
        </p:txBody>
      </p:sp>
    </p:spTree>
    <p:extLst>
      <p:ext uri="{BB962C8B-B14F-4D97-AF65-F5344CB8AC3E}">
        <p14:creationId xmlns:p14="http://schemas.microsoft.com/office/powerpoint/2010/main" val="86803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kern="1200">
                <a:solidFill>
                  <a:schemeClr val="tx1"/>
                </a:solidFill>
                <a:effectLst/>
                <a:latin typeface="+mn-lt"/>
                <a:ea typeface="+mn-ea"/>
                <a:cs typeface="+mn-cs"/>
              </a:rPr>
              <a:t>De neste delene i kurset er basert på KS tre råd.</a:t>
            </a:r>
            <a:endParaRPr lang="nb-NO" sz="1200" b="0" i="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45FF8-A4FB-40A0-84AA-7AEDB2BFFDA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28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kern="1200" dirty="0">
                <a:solidFill>
                  <a:schemeClr val="tx1"/>
                </a:solidFill>
                <a:effectLst/>
                <a:latin typeface="+mn-lt"/>
                <a:ea typeface="+mn-ea"/>
                <a:cs typeface="+mn-cs"/>
              </a:rPr>
              <a:t>Rapportering er et internkontrolltiltak. Gjennom å rapportere bekrefter du at du gjennomfører det du skal i tråd med forventninger og krav. De fleste kommuner har systemer for rapportering gjennom året, f.eks. på sykefravær, måloppnåelse og økonomi. </a:t>
            </a:r>
          </a:p>
          <a:p>
            <a:pPr rtl="0" fontAlgn="base"/>
            <a:r>
              <a:rPr lang="nb-NO" sz="1200" b="0" i="0" kern="1200" dirty="0">
                <a:solidFill>
                  <a:schemeClr val="tx1"/>
                </a:solidFill>
                <a:effectLst/>
                <a:latin typeface="+mn-lt"/>
                <a:ea typeface="+mn-ea"/>
                <a:cs typeface="+mn-cs"/>
              </a:rPr>
              <a:t>Skal du rapportere noe spesielt om internkontrollarbeidet? Det vil være forskjellig fra kommune til kommune.  </a:t>
            </a:r>
          </a:p>
          <a:p>
            <a:pPr rtl="0" fontAlgn="base"/>
            <a:r>
              <a:rPr lang="nb-NO" sz="1200" b="0" i="0" kern="1200" dirty="0">
                <a:solidFill>
                  <a:schemeClr val="tx1"/>
                </a:solidFill>
                <a:effectLst/>
                <a:latin typeface="+mn-lt"/>
                <a:ea typeface="+mn-ea"/>
                <a:cs typeface="+mn-cs"/>
              </a:rPr>
              <a:t>Noen vil be lederne om å gi en vurdering av om området arbeider risikobasert, hva er det viktigste som er gjort og hva er resultatene av internkontroll-arbeidet, f.eks. på hvilke områder er det gjort risikovurderinger, samt en oppsummering av avvikshåndteringen.  </a:t>
            </a:r>
          </a:p>
          <a:p>
            <a:pPr rtl="0" fontAlgn="base"/>
            <a:r>
              <a:rPr lang="nb-NO" sz="1200" b="0" i="0" kern="1200" dirty="0">
                <a:solidFill>
                  <a:schemeClr val="tx1"/>
                </a:solidFill>
                <a:effectLst/>
                <a:latin typeface="+mn-lt"/>
                <a:ea typeface="+mn-ea"/>
                <a:cs typeface="+mn-cs"/>
              </a:rPr>
              <a:t>Kommuneloven krever at det skal rapporteres minimum årlig til kommunestyret om kommunens internkontroll. Dine rapporter danner grunnlaget for denne rapporteringen. </a:t>
            </a:r>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45FF8-A4FB-40A0-84AA-7AEDB2BFFDA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772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kern="1200" dirty="0">
                <a:solidFill>
                  <a:schemeClr val="tx1"/>
                </a:solidFill>
                <a:effectLst/>
                <a:latin typeface="+mn-lt"/>
                <a:ea typeface="+mn-ea"/>
                <a:cs typeface="+mn-cs"/>
              </a:rPr>
              <a:t>For at internkontrollen skal virke, må arbeidet være godt organisert. Det innebærer at </a:t>
            </a:r>
            <a:r>
              <a:rPr lang="nb-NO" sz="1200" b="0" i="1" kern="1200" dirty="0">
                <a:solidFill>
                  <a:schemeClr val="tx1"/>
                </a:solidFill>
                <a:effectLst/>
                <a:latin typeface="+mn-lt"/>
                <a:ea typeface="+mn-ea"/>
                <a:cs typeface="+mn-cs"/>
              </a:rPr>
              <a:t>roller og ansvar</a:t>
            </a:r>
            <a:r>
              <a:rPr lang="nb-NO" sz="1200" b="0" i="0" kern="1200" dirty="0">
                <a:solidFill>
                  <a:schemeClr val="tx1"/>
                </a:solidFill>
                <a:effectLst/>
                <a:latin typeface="+mn-lt"/>
                <a:ea typeface="+mn-ea"/>
                <a:cs typeface="+mn-cs"/>
              </a:rPr>
              <a:t> er avklart og at alle er kjent med </a:t>
            </a:r>
            <a:r>
              <a:rPr lang="nb-NO" sz="1200" b="0" i="1" kern="1200" dirty="0">
                <a:solidFill>
                  <a:schemeClr val="tx1"/>
                </a:solidFill>
                <a:effectLst/>
                <a:latin typeface="+mn-lt"/>
                <a:ea typeface="+mn-ea"/>
                <a:cs typeface="+mn-cs"/>
              </a:rPr>
              <a:t>ansvarsfordelingen</a:t>
            </a:r>
            <a:r>
              <a:rPr lang="nb-NO" sz="1200" b="0" i="0" kern="1200" dirty="0">
                <a:solidFill>
                  <a:schemeClr val="tx1"/>
                </a:solidFill>
                <a:effectLst/>
                <a:latin typeface="+mn-lt"/>
                <a:ea typeface="+mn-ea"/>
                <a:cs typeface="+mn-cs"/>
              </a:rPr>
              <a:t>.  </a:t>
            </a:r>
          </a:p>
          <a:p>
            <a:pPr rtl="0" fontAlgn="base"/>
            <a:r>
              <a:rPr lang="nb-NO" sz="1200" b="0" i="0" kern="1200" dirty="0">
                <a:solidFill>
                  <a:schemeClr val="tx1"/>
                </a:solidFill>
                <a:effectLst/>
                <a:latin typeface="+mn-lt"/>
                <a:ea typeface="+mn-ea"/>
                <a:cs typeface="+mn-cs"/>
              </a:rPr>
              <a:t>Internkontroll er et </a:t>
            </a:r>
            <a:r>
              <a:rPr lang="nb-NO" sz="1200" b="0" i="1" kern="1200" dirty="0">
                <a:solidFill>
                  <a:schemeClr val="tx1"/>
                </a:solidFill>
                <a:effectLst/>
                <a:latin typeface="+mn-lt"/>
                <a:ea typeface="+mn-ea"/>
                <a:cs typeface="+mn-cs"/>
              </a:rPr>
              <a:t>lederansvar </a:t>
            </a:r>
            <a:r>
              <a:rPr lang="nb-NO" sz="1200" b="0" i="0" kern="1200" dirty="0">
                <a:solidFill>
                  <a:schemeClr val="tx1"/>
                </a:solidFill>
                <a:effectLst/>
                <a:latin typeface="+mn-lt"/>
                <a:ea typeface="+mn-ea"/>
                <a:cs typeface="+mn-cs"/>
              </a:rPr>
              <a:t>og dette ansvaret bør kobles sammen med andre lederoppgaver, slik som økonomi- og personalansvar og naturligvis fag og kvalitet. </a:t>
            </a:r>
          </a:p>
          <a:p>
            <a:pPr rtl="0" fontAlgn="base"/>
            <a:r>
              <a:rPr lang="nb-NO" sz="1200" b="0" i="0" kern="1200" dirty="0">
                <a:solidFill>
                  <a:schemeClr val="tx1"/>
                </a:solidFill>
                <a:effectLst/>
                <a:latin typeface="+mn-lt"/>
                <a:ea typeface="+mn-ea"/>
                <a:cs typeface="+mn-cs"/>
              </a:rPr>
              <a:t>Ansvaret for internkontroll bør følge kommunens organisering, og tilpasses kommunens styrings- og ledelsessystem. Hvilket nivå du er leder på avgjør hva som er </a:t>
            </a:r>
            <a:r>
              <a:rPr lang="nb-NO" sz="1200" b="0" i="1" kern="1200" dirty="0">
                <a:solidFill>
                  <a:schemeClr val="tx1"/>
                </a:solidFill>
                <a:effectLst/>
                <a:latin typeface="+mn-lt"/>
                <a:ea typeface="+mn-ea"/>
                <a:cs typeface="+mn-cs"/>
              </a:rPr>
              <a:t>ditt ansvar og oppgaver </a:t>
            </a:r>
            <a:r>
              <a:rPr lang="nb-NO" sz="1200" b="0" i="0" kern="1200" dirty="0">
                <a:solidFill>
                  <a:schemeClr val="tx1"/>
                </a:solidFill>
                <a:effectLst/>
                <a:latin typeface="+mn-lt"/>
                <a:ea typeface="+mn-ea"/>
                <a:cs typeface="+mn-cs"/>
              </a:rPr>
              <a:t>i internkontrollarbeidet. Denne figuren er et eksempel og viser en mulig ansvarsfordeling.  </a:t>
            </a:r>
          </a:p>
          <a:p>
            <a:pPr rtl="0" fontAlgn="base"/>
            <a:r>
              <a:rPr lang="nb-NO" sz="1200" b="0" i="0" kern="1200" dirty="0">
                <a:solidFill>
                  <a:schemeClr val="tx1"/>
                </a:solidFill>
                <a:effectLst/>
                <a:latin typeface="+mn-lt"/>
                <a:ea typeface="+mn-ea"/>
                <a:cs typeface="+mn-cs"/>
              </a:rPr>
              <a:t>En enhetsleder vil typisk sørge for gjennomføring av risikovurderinger og forbedringsarbeid i daglig praksis, mens kommunedirektørnivået skal ivareta helheten i internkontrollen.  </a:t>
            </a:r>
          </a:p>
          <a:p>
            <a:pPr rtl="0" fontAlgn="base"/>
            <a:r>
              <a:rPr lang="nb-NO" sz="1200" b="1" i="0" kern="1200" dirty="0">
                <a:solidFill>
                  <a:schemeClr val="tx1"/>
                </a:solidFill>
                <a:effectLst/>
                <a:latin typeface="+mn-lt"/>
                <a:ea typeface="+mn-ea"/>
                <a:cs typeface="+mn-cs"/>
              </a:rPr>
              <a:t>Illustrasjon: Figur 2</a:t>
            </a:r>
            <a:r>
              <a:rPr lang="nb-NO" sz="1200" b="0" i="0" kern="1200" dirty="0">
                <a:solidFill>
                  <a:schemeClr val="tx1"/>
                </a:solidFill>
                <a:effectLst/>
                <a:latin typeface="+mn-lt"/>
                <a:ea typeface="+mn-ea"/>
                <a:cs typeface="+mn-cs"/>
              </a:rPr>
              <a:t>  </a:t>
            </a:r>
          </a:p>
          <a:p>
            <a:pPr rtl="0" fontAlgn="base"/>
            <a:r>
              <a:rPr lang="nb-NO" sz="1200" b="0" i="0" kern="1200" dirty="0">
                <a:solidFill>
                  <a:schemeClr val="tx1"/>
                </a:solidFill>
                <a:effectLst/>
                <a:latin typeface="+mn-lt"/>
                <a:ea typeface="+mn-ea"/>
                <a:cs typeface="+mn-cs"/>
              </a:rPr>
              <a:t>Det bør være toveis kommunikasjon, slik at informasjonen flyter mellom nivåene og skaper en helhetlig internkontroll. </a:t>
            </a:r>
          </a:p>
          <a:p>
            <a:pPr rtl="0" fontAlgn="base"/>
            <a:r>
              <a:rPr lang="nb-NO" sz="1200" b="0" i="0" kern="1200" dirty="0">
                <a:solidFill>
                  <a:schemeClr val="tx1"/>
                </a:solidFill>
                <a:effectLst/>
                <a:latin typeface="+mn-lt"/>
                <a:ea typeface="+mn-ea"/>
                <a:cs typeface="+mn-cs"/>
              </a:rPr>
              <a:t>Hva som inngår i stillingens ansvar kan tydeliggjøres gjennom lederavtale, delegeringsreglement eller stillingsbeskrivelse  </a:t>
            </a:r>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45FF8-A4FB-40A0-84AA-7AEDB2BFFDA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238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sv-SE"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45FF8-A4FB-40A0-84AA-7AEDB2BFFDA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48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kern="1200" dirty="0">
                <a:solidFill>
                  <a:schemeClr val="tx1"/>
                </a:solidFill>
                <a:effectLst/>
                <a:latin typeface="+mn-lt"/>
                <a:ea typeface="+mn-ea"/>
                <a:cs typeface="+mn-cs"/>
              </a:rPr>
              <a:t>Kommuneloven sier at internkontrollen skal dokumenteres i den form og omfang som er nødvendig. </a:t>
            </a:r>
          </a:p>
          <a:p>
            <a:pPr rtl="0" fontAlgn="base"/>
            <a:r>
              <a:rPr lang="nb-NO" sz="1200" b="0" i="0" kern="1200" dirty="0">
                <a:solidFill>
                  <a:schemeClr val="tx1"/>
                </a:solidFill>
                <a:effectLst/>
                <a:latin typeface="+mn-lt"/>
                <a:ea typeface="+mn-ea"/>
                <a:cs typeface="+mn-cs"/>
              </a:rPr>
              <a:t>Men hva skal dokumenteres? Rutiner, prosedyrer, risikoanalyser, iverksatte tiltak, hvordan avvik er håndtert. Noen ganger er det nok å dokumentere en konklusjon, andre ganger bør man skrive ned vurderingene som er gjort og spare på grunnlagsmaterialet.  </a:t>
            </a:r>
          </a:p>
          <a:p>
            <a:pPr rtl="0" fontAlgn="base"/>
            <a:r>
              <a:rPr lang="nb-NO" sz="1200" b="0" i="0" kern="1200" dirty="0">
                <a:solidFill>
                  <a:schemeClr val="tx1"/>
                </a:solidFill>
                <a:effectLst/>
                <a:latin typeface="+mn-lt"/>
                <a:ea typeface="+mn-ea"/>
                <a:cs typeface="+mn-cs"/>
              </a:rPr>
              <a:t>Det er ikke noe mål å ha mest mulig dokumentasjon, men å dokumentere de rutinene som finnes, og de vurderingene og aktivitetene som faktisk utføres. I tillegg må du sikre at dette er tilgjengelig for de som trenger det. </a:t>
            </a:r>
          </a:p>
          <a:p>
            <a:pPr rtl="0" fontAlgn="base"/>
            <a:r>
              <a:rPr lang="nb-NO" sz="1200" b="0" i="0" kern="1200" dirty="0">
                <a:solidFill>
                  <a:schemeClr val="tx1"/>
                </a:solidFill>
                <a:effectLst/>
                <a:latin typeface="+mn-lt"/>
                <a:ea typeface="+mn-ea"/>
                <a:cs typeface="+mn-cs"/>
              </a:rPr>
              <a:t>Dokumentasjon blir enklere dersom det finnes ferdige maler som kan tas i bruk. Da blir terskelen lavere for å komme i gang. Hvis kommunen har felles metoder, maler og rapportering, bidrar det til en enhetlig internkontroll. Da blir det også enklere å sammenligne på tvers i organisasjonen og lage rapporter for kommunen samlet.  </a:t>
            </a:r>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45FF8-A4FB-40A0-84AA-7AEDB2BFFDA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895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sv-SE"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45FF8-A4FB-40A0-84AA-7AEDB2BFFDA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302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sp>
        <p:nvSpPr>
          <p:cNvPr id="7" name="Rektangel 6"/>
          <p:cNvSpPr/>
          <p:nvPr/>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800">
                <a:solidFill>
                  <a:srgbClr val="FFFFFF"/>
                </a:solidFill>
              </a:defRPr>
            </a:lvl1pPr>
          </a:lstStyle>
          <a:p>
            <a:r>
              <a:rPr lang="nb-NO"/>
              <a:t>Klikk for å redigere tittelstil</a:t>
            </a:r>
            <a:endParaRPr lang="nb-NO" dirty="0"/>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200">
                <a:solidFill>
                  <a:srgbClr val="FFFFFF"/>
                </a:solidFill>
              </a:defRPr>
            </a:lvl1pPr>
          </a:lstStyle>
          <a:p>
            <a:r>
              <a:rPr lang="nb-NO"/>
              <a:t>Klikk for å redigere undertittelstil i malen</a:t>
            </a:r>
            <a:endParaRPr lang="nb-NO" dirty="0"/>
          </a:p>
        </p:txBody>
      </p:sp>
      <p:pic>
        <p:nvPicPr>
          <p:cNvPr id="13" name="Bilde 12" descr="ks_hovedlogo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14" name="Bilde 13" descr="KS tagli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17255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15.02.2021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66243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15.02.2021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8225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15.02.2021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1549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pittelslide">
    <p:spTree>
      <p:nvGrpSpPr>
        <p:cNvPr id="1" name=""/>
        <p:cNvGrpSpPr/>
        <p:nvPr/>
      </p:nvGrpSpPr>
      <p:grpSpPr>
        <a:xfrm>
          <a:off x="0" y="0"/>
          <a:ext cx="0" cy="0"/>
          <a:chOff x="0" y="0"/>
          <a:chExt cx="0" cy="0"/>
        </a:xfrm>
      </p:grpSpPr>
      <p:sp>
        <p:nvSpPr>
          <p:cNvPr id="7" name="Rektangel 6"/>
          <p:cNvSpPr/>
          <p:nvPr/>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600">
                <a:solidFill>
                  <a:schemeClr val="bg1"/>
                </a:solidFill>
                <a:latin typeface="Calibri"/>
                <a:cs typeface="Calibri"/>
              </a:defRPr>
            </a:lvl1pPr>
          </a:lstStyle>
          <a:p>
            <a:r>
              <a:rPr lang="nb-NO"/>
              <a:t>Klikk for å redigere tittelstil</a:t>
            </a:r>
            <a:endParaRPr lang="nb-NO" dirty="0"/>
          </a:p>
        </p:txBody>
      </p:sp>
      <p:pic>
        <p:nvPicPr>
          <p:cNvPr id="6" name="Bilde 5" descr="ks_hovedlogo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259478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Kapittelslide">
    <p:spTree>
      <p:nvGrpSpPr>
        <p:cNvPr id="1" name=""/>
        <p:cNvGrpSpPr/>
        <p:nvPr/>
      </p:nvGrpSpPr>
      <p:grpSpPr>
        <a:xfrm>
          <a:off x="0" y="0"/>
          <a:ext cx="0" cy="0"/>
          <a:chOff x="0" y="0"/>
          <a:chExt cx="0" cy="0"/>
        </a:xfrm>
      </p:grpSpPr>
      <p:sp>
        <p:nvSpPr>
          <p:cNvPr id="7" name="Rektangel 6"/>
          <p:cNvSpPr/>
          <p:nvPr/>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600">
                <a:solidFill>
                  <a:schemeClr val="bg1"/>
                </a:solidFill>
                <a:latin typeface="Calibri"/>
                <a:cs typeface="Calibri"/>
              </a:defRPr>
            </a:lvl1pPr>
          </a:lstStyle>
          <a:p>
            <a:r>
              <a:rPr lang="nb-NO"/>
              <a:t>Klikk for å redigere tittelstil</a:t>
            </a:r>
            <a:endParaRPr lang="nb-NO" dirty="0"/>
          </a:p>
        </p:txBody>
      </p:sp>
      <p:pic>
        <p:nvPicPr>
          <p:cNvPr id="6" name="Bilde 5" descr="ks_hovedlogo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18595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Kapittelslide">
    <p:spTree>
      <p:nvGrpSpPr>
        <p:cNvPr id="1" name=""/>
        <p:cNvGrpSpPr/>
        <p:nvPr/>
      </p:nvGrpSpPr>
      <p:grpSpPr>
        <a:xfrm>
          <a:off x="0" y="0"/>
          <a:ext cx="0" cy="0"/>
          <a:chOff x="0" y="0"/>
          <a:chExt cx="0" cy="0"/>
        </a:xfrm>
      </p:grpSpPr>
      <p:sp>
        <p:nvSpPr>
          <p:cNvPr id="7" name="Rektangel 6"/>
          <p:cNvSpPr/>
          <p:nvPr/>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600">
                <a:solidFill>
                  <a:srgbClr val="001A58"/>
                </a:solidFill>
                <a:latin typeface="Calibri"/>
                <a:cs typeface="Calibri"/>
              </a:defRPr>
            </a:lvl1pPr>
          </a:lstStyle>
          <a:p>
            <a:r>
              <a:rPr lang="nb-NO"/>
              <a:t>Klikk for å redigere tittelstil</a:t>
            </a:r>
            <a:endParaRPr lang="nb-NO" dirty="0"/>
          </a:p>
        </p:txBody>
      </p:sp>
      <p:pic>
        <p:nvPicPr>
          <p:cNvPr id="6" name="Bilde 5" descr="ks_hovedlogo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806485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15.02.2021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8225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15.02.2021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15499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tellysbilde">
    <p:spTree>
      <p:nvGrpSpPr>
        <p:cNvPr id="1" name=""/>
        <p:cNvGrpSpPr/>
        <p:nvPr/>
      </p:nvGrpSpPr>
      <p:grpSpPr>
        <a:xfrm>
          <a:off x="0" y="0"/>
          <a:ext cx="0" cy="0"/>
          <a:chOff x="0" y="0"/>
          <a:chExt cx="0" cy="0"/>
        </a:xfrm>
      </p:grpSpPr>
      <p:sp>
        <p:nvSpPr>
          <p:cNvPr id="7" name="Rektangel 6"/>
          <p:cNvSpPr/>
          <p:nvPr/>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800">
                <a:solidFill>
                  <a:srgbClr val="FFFFFF"/>
                </a:solidFill>
              </a:defRPr>
            </a:lvl1pPr>
          </a:lstStyle>
          <a:p>
            <a:r>
              <a:rPr lang="nb-NO"/>
              <a:t>Klikk for å redigere tittelstil</a:t>
            </a:r>
            <a:endParaRPr lang="nb-NO" dirty="0"/>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200">
                <a:solidFill>
                  <a:srgbClr val="FFFFFF"/>
                </a:solidFill>
              </a:defRPr>
            </a:lvl1pPr>
          </a:lstStyle>
          <a:p>
            <a:r>
              <a:rPr lang="nb-NO"/>
              <a:t>Klikk for å redigere undertittelstil i malen</a:t>
            </a:r>
            <a:endParaRPr lang="nb-NO" dirty="0"/>
          </a:p>
        </p:txBody>
      </p:sp>
      <p:pic>
        <p:nvPicPr>
          <p:cNvPr id="13" name="Bilde 12" descr="ks_hovedlogo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14" name="Bilde 13" descr="KS tagli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1019877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15.02.2021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6227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363546"/>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15.02.2021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495660"/>
            <a:ext cx="10972800" cy="44142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44026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15.02.2021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832176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o spalter - bilde høyre - blå bakgrunn tekst">
    <p:bg>
      <p:bgPr>
        <a:solidFill>
          <a:srgbClr val="E3ECED"/>
        </a:solidFill>
        <a:effectLst/>
      </p:bgPr>
    </p:bg>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15.02.2021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chemeClr val="bg1"/>
          </a:solidFill>
        </p:spPr>
        <p:txBody>
          <a:bodyPr/>
          <a:lstStyle/>
          <a:p>
            <a:r>
              <a:rPr lang="nb-NO" dirty="0"/>
              <a:t>Klikk for å sette inn bilde</a:t>
            </a:r>
          </a:p>
        </p:txBody>
      </p:sp>
    </p:spTree>
    <p:extLst>
      <p:ext uri="{BB962C8B-B14F-4D97-AF65-F5344CB8AC3E}">
        <p14:creationId xmlns:p14="http://schemas.microsoft.com/office/powerpoint/2010/main" val="87783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363546"/>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15.02.2021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495660"/>
            <a:ext cx="10972800" cy="44142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13433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15.02.2021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66243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tel og innhold - lysblå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 name="Plassholder for tittel 1"/>
          <p:cNvSpPr>
            <a:spLocks noGrp="1"/>
          </p:cNvSpPr>
          <p:nvPr>
            <p:ph type="title"/>
          </p:nvPr>
        </p:nvSpPr>
        <p:spPr>
          <a:xfrm>
            <a:off x="609600" y="363546"/>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15.02.2021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495660"/>
            <a:ext cx="10972800" cy="44142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172884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o spalter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p:nvSpPr>
        <p:spPr>
          <a:xfrm>
            <a:off x="-1" y="0"/>
            <a:ext cx="1219200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15.02.2021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rgbClr val="E3ECED"/>
          </a:solidFill>
        </p:spPr>
        <p:txBody>
          <a:bodyPr/>
          <a:lstStyle/>
          <a:p>
            <a:r>
              <a:rPr lang="nb-NO" dirty="0"/>
              <a:t>Klikk for å sette inn bilde</a:t>
            </a:r>
          </a:p>
        </p:txBody>
      </p:sp>
    </p:spTree>
    <p:extLst>
      <p:ext uri="{BB962C8B-B14F-4D97-AF65-F5344CB8AC3E}">
        <p14:creationId xmlns:p14="http://schemas.microsoft.com/office/powerpoint/2010/main" val="232815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 spalter - bilde venstre">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15.02.2021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rgbClr val="E3ECED"/>
          </a:solidFill>
        </p:spPr>
        <p:txBody>
          <a:bodyPr/>
          <a:lstStyle/>
          <a:p>
            <a:r>
              <a:rPr lang="nb-NO" dirty="0"/>
              <a:t>Klikk for å sette inn bilde</a:t>
            </a:r>
          </a:p>
        </p:txBody>
      </p:sp>
    </p:spTree>
    <p:extLst>
      <p:ext uri="{BB962C8B-B14F-4D97-AF65-F5344CB8AC3E}">
        <p14:creationId xmlns:p14="http://schemas.microsoft.com/office/powerpoint/2010/main" val="41254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 spalter - bilde høyre - blå bakgrunn tekst">
    <p:bg>
      <p:bgPr>
        <a:solidFill>
          <a:srgbClr val="E3ECED"/>
        </a:solidFill>
        <a:effectLst/>
      </p:bgPr>
    </p:bg>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15.02.2021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chemeClr val="bg1"/>
          </a:solidFill>
        </p:spPr>
        <p:txBody>
          <a:bodyPr/>
          <a:lstStyle/>
          <a:p>
            <a:r>
              <a:rPr lang="nb-NO" dirty="0"/>
              <a:t>Klikk for å sette inn bilde</a:t>
            </a:r>
          </a:p>
        </p:txBody>
      </p:sp>
    </p:spTree>
    <p:extLst>
      <p:ext uri="{BB962C8B-B14F-4D97-AF65-F5344CB8AC3E}">
        <p14:creationId xmlns:p14="http://schemas.microsoft.com/office/powerpoint/2010/main" val="29985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 spalter - bilde venstre - blå bakgrunn">
    <p:bg>
      <p:bgPr>
        <a:solidFill>
          <a:srgbClr val="E3ECED"/>
        </a:solidFill>
        <a:effectLst/>
      </p:bgPr>
    </p:bg>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15.02.2021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chemeClr val="bg1"/>
          </a:solidFill>
        </p:spPr>
        <p:txBody>
          <a:bodyPr/>
          <a:lstStyle/>
          <a:p>
            <a:r>
              <a:rPr lang="nb-NO" dirty="0"/>
              <a:t>Klikk for å sette inn bilde</a:t>
            </a:r>
          </a:p>
        </p:txBody>
      </p:sp>
    </p:spTree>
    <p:extLst>
      <p:ext uri="{BB962C8B-B14F-4D97-AF65-F5344CB8AC3E}">
        <p14:creationId xmlns:p14="http://schemas.microsoft.com/office/powerpoint/2010/main" val="89296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ksempel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15.02.2021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chemeClr val="bg1"/>
          </a:solidFill>
        </p:spPr>
        <p:txBody>
          <a:bodyPr/>
          <a:lstStyle/>
          <a:p>
            <a:r>
              <a:rPr lang="nb-NO" dirty="0"/>
              <a:t>Klikk for å sette inn bilde</a:t>
            </a:r>
          </a:p>
        </p:txBody>
      </p:sp>
      <p:sp>
        <p:nvSpPr>
          <p:cNvPr id="13" name="Plassholder for tittel 1">
            <a:extLst>
              <a:ext uri="{FF2B5EF4-FFF2-40B4-BE49-F238E27FC236}">
                <a16:creationId xmlns:a16="http://schemas.microsoft.com/office/drawing/2014/main" id="{559ADE44-D286-4C48-AF6F-703878012833}"/>
              </a:ext>
            </a:extLst>
          </p:cNvPr>
          <p:cNvSpPr txBox="1">
            <a:spLocks/>
          </p:cNvSpPr>
          <p:nvPr/>
        </p:nvSpPr>
        <p:spPr>
          <a:xfrm>
            <a:off x="1124619" y="319087"/>
            <a:ext cx="4780794" cy="377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1046"/>
                </a:solidFill>
                <a:latin typeface="+mj-lt"/>
                <a:ea typeface="+mj-ea"/>
                <a:cs typeface="+mj-cs"/>
              </a:defRPr>
            </a:lvl1pPr>
          </a:lstStyle>
          <a:p>
            <a:r>
              <a:rPr lang="nb-NO" sz="1800" dirty="0"/>
              <a:t>EKSEMPEL</a:t>
            </a:r>
          </a:p>
        </p:txBody>
      </p:sp>
      <p:pic>
        <p:nvPicPr>
          <p:cNvPr id="5" name="Bilde 4" descr="Et bilde som inneholder lys, tegning&#10;&#10;Automatisk generert beskrivelse">
            <a:extLst>
              <a:ext uri="{FF2B5EF4-FFF2-40B4-BE49-F238E27FC236}">
                <a16:creationId xmlns:a16="http://schemas.microsoft.com/office/drawing/2014/main" id="{BDAA196A-661F-1943-8354-6DA556F118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566" y="319087"/>
            <a:ext cx="335213" cy="381133"/>
          </a:xfrm>
          <a:prstGeom prst="rect">
            <a:avLst/>
          </a:prstGeom>
        </p:spPr>
      </p:pic>
    </p:spTree>
    <p:extLst>
      <p:ext uri="{BB962C8B-B14F-4D97-AF65-F5344CB8AC3E}">
        <p14:creationId xmlns:p14="http://schemas.microsoft.com/office/powerpoint/2010/main" val="157610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ksempel - bilde venst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15.02.2021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chemeClr val="bg1"/>
          </a:solidFill>
        </p:spPr>
        <p:txBody>
          <a:bodyPr/>
          <a:lstStyle/>
          <a:p>
            <a:r>
              <a:rPr lang="nb-NO" dirty="0"/>
              <a:t>Klikk for å sette inn bilde</a:t>
            </a:r>
          </a:p>
        </p:txBody>
      </p:sp>
      <p:sp>
        <p:nvSpPr>
          <p:cNvPr id="13" name="Plassholder for tittel 1">
            <a:extLst>
              <a:ext uri="{FF2B5EF4-FFF2-40B4-BE49-F238E27FC236}">
                <a16:creationId xmlns:a16="http://schemas.microsoft.com/office/drawing/2014/main" id="{76465E12-734C-3245-9C95-4F8EED55FA64}"/>
              </a:ext>
            </a:extLst>
          </p:cNvPr>
          <p:cNvSpPr txBox="1">
            <a:spLocks/>
          </p:cNvSpPr>
          <p:nvPr/>
        </p:nvSpPr>
        <p:spPr>
          <a:xfrm>
            <a:off x="6945848" y="319087"/>
            <a:ext cx="4780794" cy="377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1046"/>
                </a:solidFill>
                <a:latin typeface="+mj-lt"/>
                <a:ea typeface="+mj-ea"/>
                <a:cs typeface="+mj-cs"/>
              </a:defRPr>
            </a:lvl1pPr>
          </a:lstStyle>
          <a:p>
            <a:r>
              <a:rPr lang="nb-NO" sz="1800" dirty="0"/>
              <a:t>EKSEMPEL</a:t>
            </a:r>
          </a:p>
        </p:txBody>
      </p:sp>
      <p:pic>
        <p:nvPicPr>
          <p:cNvPr id="15" name="Bilde 14" descr="Et bilde som inneholder lys, tegning&#10;&#10;Automatisk generert beskrivelse">
            <a:extLst>
              <a:ext uri="{FF2B5EF4-FFF2-40B4-BE49-F238E27FC236}">
                <a16:creationId xmlns:a16="http://schemas.microsoft.com/office/drawing/2014/main" id="{D19E0E4C-2FD0-EE4A-8162-DFCEE973FC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4795" y="319087"/>
            <a:ext cx="335213" cy="381133"/>
          </a:xfrm>
          <a:prstGeom prst="rect">
            <a:avLst/>
          </a:prstGeom>
        </p:spPr>
      </p:pic>
    </p:spTree>
    <p:extLst>
      <p:ext uri="{BB962C8B-B14F-4D97-AF65-F5344CB8AC3E}">
        <p14:creationId xmlns:p14="http://schemas.microsoft.com/office/powerpoint/2010/main" val="255533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366591"/>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548091"/>
            <a:ext cx="10972800" cy="432332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15.02.2021</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11" r:id="rId3"/>
    <p:sldLayoutId id="2147483714" r:id="rId4"/>
    <p:sldLayoutId id="2147483715" r:id="rId5"/>
    <p:sldLayoutId id="2147483716" r:id="rId6"/>
    <p:sldLayoutId id="2147483717" r:id="rId7"/>
    <p:sldLayoutId id="2147483712" r:id="rId8"/>
    <p:sldLayoutId id="2147483713" r:id="rId9"/>
    <p:sldLayoutId id="2147483701" r:id="rId10"/>
    <p:sldLayoutId id="2147483703" r:id="rId11"/>
    <p:sldLayoutId id="2147483704" r:id="rId12"/>
    <p:sldLayoutId id="2147483649" r:id="rId13"/>
    <p:sldLayoutId id="2147483709" r:id="rId14"/>
    <p:sldLayoutId id="2147483710" r:id="rId15"/>
  </p:sldLayoutIdLst>
  <p:txStyles>
    <p:titleStyle>
      <a:lvl1pPr algn="l" defTabSz="457200" rtl="0" eaLnBrk="1" latinLnBrk="0" hangingPunct="1">
        <a:spcBef>
          <a:spcPct val="0"/>
        </a:spcBef>
        <a:buNone/>
        <a:defRPr sz="36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6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366591"/>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548091"/>
            <a:ext cx="10972800" cy="432332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15.02.2021</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457200" rtl="0" eaLnBrk="1" latinLnBrk="0" hangingPunct="1">
        <a:spcBef>
          <a:spcPct val="0"/>
        </a:spcBef>
        <a:buNone/>
        <a:defRPr sz="36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6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366591"/>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548091"/>
            <a:ext cx="10972800" cy="432332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15.02.2021</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733" r:id="rId1"/>
    <p:sldLayoutId id="2147483736" r:id="rId2"/>
    <p:sldLayoutId id="2147483737" r:id="rId3"/>
    <p:sldLayoutId id="2147483738" r:id="rId4"/>
    <p:sldLayoutId id="2147483739" r:id="rId5"/>
    <p:sldLayoutId id="2147483740" r:id="rId6"/>
  </p:sldLayoutIdLst>
  <p:txStyles>
    <p:titleStyle>
      <a:lvl1pPr algn="l" defTabSz="457200" rtl="0" eaLnBrk="1" latinLnBrk="0" hangingPunct="1">
        <a:spcBef>
          <a:spcPct val="0"/>
        </a:spcBef>
        <a:buNone/>
        <a:defRPr sz="36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6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366591"/>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548091"/>
            <a:ext cx="10972800" cy="432332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15.02.2021</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457200" rtl="0" eaLnBrk="1" latinLnBrk="0" hangingPunct="1">
        <a:spcBef>
          <a:spcPct val="0"/>
        </a:spcBef>
        <a:buNone/>
        <a:defRPr sz="36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6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33038B-F54D-41F0-B9B9-396ADAA9B731}"/>
              </a:ext>
            </a:extLst>
          </p:cNvPr>
          <p:cNvSpPr>
            <a:spLocks noGrp="1"/>
          </p:cNvSpPr>
          <p:nvPr>
            <p:ph type="ctrTitle"/>
          </p:nvPr>
        </p:nvSpPr>
        <p:spPr/>
        <p:txBody>
          <a:bodyPr/>
          <a:lstStyle/>
          <a:p>
            <a:r>
              <a:rPr lang="nb-NO" dirty="0"/>
              <a:t>Nye ledere</a:t>
            </a:r>
          </a:p>
        </p:txBody>
      </p:sp>
      <p:sp>
        <p:nvSpPr>
          <p:cNvPr id="3" name="Undertittel 2">
            <a:extLst>
              <a:ext uri="{FF2B5EF4-FFF2-40B4-BE49-F238E27FC236}">
                <a16:creationId xmlns:a16="http://schemas.microsoft.com/office/drawing/2014/main" id="{0BDF5CBF-018C-45D9-B891-A948E13ECA52}"/>
              </a:ext>
            </a:extLst>
          </p:cNvPr>
          <p:cNvSpPr>
            <a:spLocks noGrp="1"/>
          </p:cNvSpPr>
          <p:nvPr>
            <p:ph type="subTitle" idx="1"/>
          </p:nvPr>
        </p:nvSpPr>
        <p:spPr/>
        <p:txBody>
          <a:bodyPr/>
          <a:lstStyle/>
          <a:p>
            <a:r>
              <a:rPr lang="nb-NO" dirty="0"/>
              <a:t>Del 1 – Hva er internkontroll</a:t>
            </a:r>
          </a:p>
        </p:txBody>
      </p:sp>
    </p:spTree>
    <p:extLst>
      <p:ext uri="{BB962C8B-B14F-4D97-AF65-F5344CB8AC3E}">
        <p14:creationId xmlns:p14="http://schemas.microsoft.com/office/powerpoint/2010/main" val="2308757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descr="Et bilde som inneholder person, innendørs, mann, personer&#10;&#10;Automatisk generert beskrivelse">
            <a:extLst>
              <a:ext uri="{FF2B5EF4-FFF2-40B4-BE49-F238E27FC236}">
                <a16:creationId xmlns:a16="http://schemas.microsoft.com/office/drawing/2014/main" id="{7236892E-0E3E-2843-B129-B6E61129C748}"/>
              </a:ext>
            </a:extLst>
          </p:cNvPr>
          <p:cNvPicPr>
            <a:picLocks noGrp="1" noChangeAspect="1"/>
          </p:cNvPicPr>
          <p:nvPr>
            <p:ph type="pic" sz="quarter" idx="11"/>
          </p:nvPr>
        </p:nvPicPr>
        <p:blipFill rotWithShape="1">
          <a:blip r:embed="rId3" cstate="screen">
            <a:alphaModFix amt="85000"/>
            <a:extLst>
              <a:ext uri="{28A0092B-C50C-407E-A947-70E740481C1C}">
                <a14:useLocalDpi xmlns:a14="http://schemas.microsoft.com/office/drawing/2010/main"/>
              </a:ext>
            </a:extLst>
          </a:blip>
          <a:srcRect/>
          <a:stretch/>
        </p:blipFill>
        <p:spPr>
          <a:xfrm>
            <a:off x="-1" y="0"/>
            <a:ext cx="12192001" cy="6858000"/>
          </a:xfrm>
          <a:solidFill>
            <a:srgbClr val="E3ECED"/>
          </a:solidFill>
        </p:spPr>
      </p:pic>
      <p:sp>
        <p:nvSpPr>
          <p:cNvPr id="2" name="Tittel 1">
            <a:extLst>
              <a:ext uri="{FF2B5EF4-FFF2-40B4-BE49-F238E27FC236}">
                <a16:creationId xmlns:a16="http://schemas.microsoft.com/office/drawing/2014/main" id="{B9D518EC-475D-4A41-B6A7-D35BACC47BBA}"/>
              </a:ext>
            </a:extLst>
          </p:cNvPr>
          <p:cNvSpPr>
            <a:spLocks noGrp="1"/>
          </p:cNvSpPr>
          <p:nvPr>
            <p:ph type="title"/>
          </p:nvPr>
        </p:nvSpPr>
        <p:spPr>
          <a:xfrm>
            <a:off x="3119720" y="604373"/>
            <a:ext cx="5343939" cy="1172818"/>
          </a:xfrm>
        </p:spPr>
        <p:txBody>
          <a:bodyPr anchor="ctr">
            <a:normAutofit/>
          </a:bodyPr>
          <a:lstStyle/>
          <a:p>
            <a:pPr algn="ctr"/>
            <a:r>
              <a:rPr lang="nb-NO" dirty="0"/>
              <a:t>De neste delene i kurset:</a:t>
            </a:r>
          </a:p>
        </p:txBody>
      </p:sp>
      <p:sp>
        <p:nvSpPr>
          <p:cNvPr id="6" name="TekstSylinder 5">
            <a:extLst>
              <a:ext uri="{FF2B5EF4-FFF2-40B4-BE49-F238E27FC236}">
                <a16:creationId xmlns:a16="http://schemas.microsoft.com/office/drawing/2014/main" id="{E2BE3F04-B108-462D-966D-88268353E519}"/>
              </a:ext>
            </a:extLst>
          </p:cNvPr>
          <p:cNvSpPr txBox="1"/>
          <p:nvPr/>
        </p:nvSpPr>
        <p:spPr>
          <a:xfrm>
            <a:off x="10838688" y="6443037"/>
            <a:ext cx="135331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a:ea typeface="+mn-ea"/>
                <a:cs typeface="+mn-cs"/>
              </a:rPr>
              <a:t>Foto: </a:t>
            </a:r>
            <a:r>
              <a:rPr kumimoji="0" lang="nb-NO" sz="1100" b="0" i="0" u="none" strike="noStrike" kern="1200" cap="none" spc="0" normalizeH="0" baseline="0" noProof="0" dirty="0" err="1">
                <a:ln>
                  <a:noFill/>
                </a:ln>
                <a:solidFill>
                  <a:prstClr val="black"/>
                </a:solidFill>
                <a:effectLst/>
                <a:uLnTx/>
                <a:uFillTx/>
                <a:latin typeface="Calibri"/>
                <a:ea typeface="+mn-ea"/>
                <a:cs typeface="+mn-cs"/>
              </a:rPr>
              <a:t>AdobeStock</a:t>
            </a:r>
            <a:endParaRPr kumimoji="0" lang="nb-NO"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ktangel med ett klippet hjørne 9">
            <a:extLst>
              <a:ext uri="{FF2B5EF4-FFF2-40B4-BE49-F238E27FC236}">
                <a16:creationId xmlns:a16="http://schemas.microsoft.com/office/drawing/2014/main" id="{8922FCAC-21A6-D84F-80F3-1EDDAE33D4EB}"/>
              </a:ext>
            </a:extLst>
          </p:cNvPr>
          <p:cNvSpPr/>
          <p:nvPr/>
        </p:nvSpPr>
        <p:spPr>
          <a:xfrm>
            <a:off x="1341120" y="2014728"/>
            <a:ext cx="2828544" cy="2828544"/>
          </a:xfrm>
          <a:prstGeom prst="snip1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ktangel med ett klippet hjørne 12">
            <a:extLst>
              <a:ext uri="{FF2B5EF4-FFF2-40B4-BE49-F238E27FC236}">
                <a16:creationId xmlns:a16="http://schemas.microsoft.com/office/drawing/2014/main" id="{C8C427DB-C401-DD45-8B3E-53FD2BAD44F5}"/>
              </a:ext>
            </a:extLst>
          </p:cNvPr>
          <p:cNvSpPr/>
          <p:nvPr/>
        </p:nvSpPr>
        <p:spPr>
          <a:xfrm>
            <a:off x="4572000" y="2014728"/>
            <a:ext cx="2828544" cy="2828544"/>
          </a:xfrm>
          <a:prstGeom prst="snip1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ktangel med ett klippet hjørne 13">
            <a:extLst>
              <a:ext uri="{FF2B5EF4-FFF2-40B4-BE49-F238E27FC236}">
                <a16:creationId xmlns:a16="http://schemas.microsoft.com/office/drawing/2014/main" id="{35932FA6-CFEA-7A45-84C2-EBC392EC24B1}"/>
              </a:ext>
            </a:extLst>
          </p:cNvPr>
          <p:cNvSpPr/>
          <p:nvPr/>
        </p:nvSpPr>
        <p:spPr>
          <a:xfrm>
            <a:off x="7802880" y="2014728"/>
            <a:ext cx="2828544" cy="2828544"/>
          </a:xfrm>
          <a:prstGeom prst="snip1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kstSylinder 10">
            <a:extLst>
              <a:ext uri="{FF2B5EF4-FFF2-40B4-BE49-F238E27FC236}">
                <a16:creationId xmlns:a16="http://schemas.microsoft.com/office/drawing/2014/main" id="{8CB1B404-E905-4743-B280-90163EC972C3}"/>
              </a:ext>
            </a:extLst>
          </p:cNvPr>
          <p:cNvSpPr txBox="1"/>
          <p:nvPr/>
        </p:nvSpPr>
        <p:spPr>
          <a:xfrm>
            <a:off x="1732547" y="2844877"/>
            <a:ext cx="197317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B0F0"/>
                </a:solidFill>
                <a:effectLst/>
                <a:uLnTx/>
                <a:uFillTx/>
                <a:latin typeface="Calibri"/>
                <a:ea typeface="+mn-ea"/>
                <a:cs typeface="+mn-cs"/>
              </a:rPr>
              <a:t>Del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alibri"/>
                <a:ea typeface="+mn-ea"/>
                <a:cs typeface="+mn-cs"/>
              </a:rPr>
              <a:t>Det blir litt papirarbeid</a:t>
            </a:r>
          </a:p>
        </p:txBody>
      </p:sp>
      <p:sp>
        <p:nvSpPr>
          <p:cNvPr id="15" name="TekstSylinder 14">
            <a:extLst>
              <a:ext uri="{FF2B5EF4-FFF2-40B4-BE49-F238E27FC236}">
                <a16:creationId xmlns:a16="http://schemas.microsoft.com/office/drawing/2014/main" id="{2C8EAD82-7696-2C40-B9AF-7FBE027D86F6}"/>
              </a:ext>
            </a:extLst>
          </p:cNvPr>
          <p:cNvSpPr txBox="1"/>
          <p:nvPr/>
        </p:nvSpPr>
        <p:spPr>
          <a:xfrm>
            <a:off x="4800600" y="2844877"/>
            <a:ext cx="2343149"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B0F0"/>
                </a:solidFill>
                <a:effectLst/>
                <a:uLnTx/>
                <a:uFillTx/>
                <a:latin typeface="Calibri"/>
                <a:ea typeface="+mn-ea"/>
                <a:cs typeface="+mn-cs"/>
              </a:rPr>
              <a:t>Del 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alibri"/>
                <a:ea typeface="+mn-ea"/>
                <a:cs typeface="+mn-cs"/>
              </a:rPr>
              <a:t>Hva kan gå galt, og hvordan unngå det?</a:t>
            </a:r>
          </a:p>
        </p:txBody>
      </p:sp>
      <p:sp>
        <p:nvSpPr>
          <p:cNvPr id="17" name="TekstSylinder 16">
            <a:extLst>
              <a:ext uri="{FF2B5EF4-FFF2-40B4-BE49-F238E27FC236}">
                <a16:creationId xmlns:a16="http://schemas.microsoft.com/office/drawing/2014/main" id="{13AF8AD6-FCFC-E24D-B240-01956CF29ED6}"/>
              </a:ext>
            </a:extLst>
          </p:cNvPr>
          <p:cNvSpPr txBox="1"/>
          <p:nvPr/>
        </p:nvSpPr>
        <p:spPr>
          <a:xfrm>
            <a:off x="8043863" y="2723873"/>
            <a:ext cx="241559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B0F0"/>
                </a:solidFill>
                <a:effectLst/>
                <a:uLnTx/>
                <a:uFillTx/>
                <a:latin typeface="Calibri"/>
                <a:ea typeface="+mn-ea"/>
                <a:cs typeface="+mn-cs"/>
              </a:rPr>
              <a:t>Del 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alibri"/>
                <a:ea typeface="+mn-ea"/>
                <a:cs typeface="+mn-cs"/>
              </a:rPr>
              <a:t>Lederrollen </a:t>
            </a:r>
            <a:r>
              <a:rPr kumimoji="0" lang="sv-SE" sz="2400" b="0" i="0" u="none" strike="noStrike" kern="1200" cap="none" spc="0" normalizeH="0" baseline="0" noProof="0">
                <a:ln>
                  <a:noFill/>
                </a:ln>
                <a:solidFill>
                  <a:prstClr val="black"/>
                </a:solidFill>
                <a:effectLst/>
                <a:uLnTx/>
                <a:uFillTx/>
                <a:latin typeface="Calibri"/>
                <a:ea typeface="+mn-ea"/>
                <a:cs typeface="+mn-cs"/>
              </a:rPr>
              <a:t>i det </a:t>
            </a:r>
            <a:r>
              <a:rPr kumimoji="0" lang="sv-SE" sz="2400" b="0" i="0" u="none" strike="noStrike" kern="1200" cap="none" spc="0" normalizeH="0" baseline="0" noProof="0" dirty="0">
                <a:ln>
                  <a:noFill/>
                </a:ln>
                <a:solidFill>
                  <a:prstClr val="black"/>
                </a:solidFill>
                <a:effectLst/>
                <a:uLnTx/>
                <a:uFillTx/>
                <a:latin typeface="Calibri"/>
                <a:ea typeface="+mn-ea"/>
                <a:cs typeface="+mn-cs"/>
              </a:rPr>
              <a:t>daglige</a:t>
            </a:r>
          </a:p>
        </p:txBody>
      </p:sp>
    </p:spTree>
    <p:extLst>
      <p:ext uri="{BB962C8B-B14F-4D97-AF65-F5344CB8AC3E}">
        <p14:creationId xmlns:p14="http://schemas.microsoft.com/office/powerpoint/2010/main" val="41225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33038B-F54D-41F0-B9B9-396ADAA9B731}"/>
              </a:ext>
            </a:extLst>
          </p:cNvPr>
          <p:cNvSpPr>
            <a:spLocks noGrp="1"/>
          </p:cNvSpPr>
          <p:nvPr>
            <p:ph type="ctrTitle"/>
          </p:nvPr>
        </p:nvSpPr>
        <p:spPr/>
        <p:txBody>
          <a:bodyPr/>
          <a:lstStyle/>
          <a:p>
            <a:r>
              <a:rPr lang="nb-NO" dirty="0"/>
              <a:t>Nye ledere</a:t>
            </a:r>
          </a:p>
        </p:txBody>
      </p:sp>
      <p:sp>
        <p:nvSpPr>
          <p:cNvPr id="3" name="Undertittel 2">
            <a:extLst>
              <a:ext uri="{FF2B5EF4-FFF2-40B4-BE49-F238E27FC236}">
                <a16:creationId xmlns:a16="http://schemas.microsoft.com/office/drawing/2014/main" id="{0BDF5CBF-018C-45D9-B891-A948E13ECA52}"/>
              </a:ext>
            </a:extLst>
          </p:cNvPr>
          <p:cNvSpPr>
            <a:spLocks noGrp="1"/>
          </p:cNvSpPr>
          <p:nvPr>
            <p:ph type="subTitle" idx="1"/>
          </p:nvPr>
        </p:nvSpPr>
        <p:spPr/>
        <p:txBody>
          <a:bodyPr/>
          <a:lstStyle/>
          <a:p>
            <a:r>
              <a:rPr lang="nb-NO" dirty="0"/>
              <a:t>Del 2 – Mer formalisert internkontroll</a:t>
            </a:r>
          </a:p>
        </p:txBody>
      </p:sp>
    </p:spTree>
    <p:extLst>
      <p:ext uri="{BB962C8B-B14F-4D97-AF65-F5344CB8AC3E}">
        <p14:creationId xmlns:p14="http://schemas.microsoft.com/office/powerpoint/2010/main" val="3695762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2904460" y="2589028"/>
            <a:ext cx="6383079" cy="1143000"/>
          </a:xfrm>
        </p:spPr>
        <p:txBody>
          <a:bodyPr>
            <a:noAutofit/>
          </a:bodyPr>
          <a:lstStyle/>
          <a:p>
            <a:r>
              <a:rPr lang="nb-NO" sz="4800" dirty="0"/>
              <a:t>Det blir litt papirarbeid</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7602278" y="4912241"/>
            <a:ext cx="4008475"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dirty="0">
                <a:ln>
                  <a:noFill/>
                </a:ln>
                <a:solidFill>
                  <a:srgbClr val="001A58"/>
                </a:solidFill>
                <a:effectLst/>
                <a:uLnTx/>
                <a:uFillTx/>
                <a:latin typeface="Calibri"/>
                <a:ea typeface="+mj-ea"/>
                <a:cs typeface="+mj-cs"/>
              </a:rPr>
              <a:t>Mer formalisert internkontroll</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7602278"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0029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2348344" y="2589028"/>
            <a:ext cx="7495312" cy="1143000"/>
          </a:xfrm>
        </p:spPr>
        <p:txBody>
          <a:bodyPr>
            <a:noAutofit/>
          </a:bodyPr>
          <a:lstStyle/>
          <a:p>
            <a:r>
              <a:rPr lang="nb-NO" sz="4800" dirty="0"/>
              <a:t>Organisering, roller og ansvar</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7602278" y="4912241"/>
            <a:ext cx="4008475"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dirty="0">
                <a:ln>
                  <a:noFill/>
                </a:ln>
                <a:solidFill>
                  <a:srgbClr val="001A58"/>
                </a:solidFill>
                <a:effectLst/>
                <a:uLnTx/>
                <a:uFillTx/>
                <a:latin typeface="Calibri"/>
                <a:ea typeface="+mj-ea"/>
                <a:cs typeface="+mj-cs"/>
              </a:rPr>
              <a:t>Mer formalisert internkontroll</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7602278"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51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392E2D1-4ADF-4B08-B1F7-AC0143F5B0C6}"/>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05158F44-803C-42E8-BA0F-8094EE90314B}"/>
              </a:ext>
            </a:extLst>
          </p:cNvPr>
          <p:cNvSpPr>
            <a:spLocks noGrp="1"/>
          </p:cNvSpPr>
          <p:nvPr>
            <p:ph sz="quarter" idx="10"/>
          </p:nvPr>
        </p:nvSpPr>
        <p:spPr/>
        <p:txBody>
          <a:bodyPr>
            <a:normAutofit/>
          </a:bodyPr>
          <a:lstStyle/>
          <a:p>
            <a:r>
              <a:rPr lang="nb-NO" sz="3600" dirty="0"/>
              <a:t>Roller og ansvar må avklares</a:t>
            </a:r>
          </a:p>
          <a:p>
            <a:endParaRPr lang="nb-NO" sz="3600" dirty="0"/>
          </a:p>
          <a:p>
            <a:r>
              <a:rPr lang="nb-NO" sz="3600" dirty="0"/>
              <a:t>Internkontroll er et lederansvar</a:t>
            </a:r>
          </a:p>
          <a:p>
            <a:endParaRPr lang="nb-NO" sz="3600" dirty="0"/>
          </a:p>
          <a:p>
            <a:r>
              <a:rPr lang="nb-NO" sz="3600" dirty="0"/>
              <a:t>Ansvar for internkontroll kobles med andre lederoppgaver</a:t>
            </a:r>
          </a:p>
          <a:p>
            <a:endParaRPr lang="nb-NO" dirty="0"/>
          </a:p>
          <a:p>
            <a:endParaRPr lang="nb-NO" dirty="0"/>
          </a:p>
          <a:p>
            <a:endParaRPr lang="nb-NO" dirty="0"/>
          </a:p>
        </p:txBody>
      </p:sp>
    </p:spTree>
    <p:extLst>
      <p:ext uri="{BB962C8B-B14F-4D97-AF65-F5344CB8AC3E}">
        <p14:creationId xmlns:p14="http://schemas.microsoft.com/office/powerpoint/2010/main" val="92841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705397-A93E-4782-87EC-276BA4244941}"/>
              </a:ext>
            </a:extLst>
          </p:cNvPr>
          <p:cNvSpPr>
            <a:spLocks noGrp="1"/>
          </p:cNvSpPr>
          <p:nvPr>
            <p:ph type="title"/>
          </p:nvPr>
        </p:nvSpPr>
        <p:spPr/>
        <p:txBody>
          <a:bodyPr/>
          <a:lstStyle/>
          <a:p>
            <a:r>
              <a:rPr lang="nb-NO" dirty="0"/>
              <a:t>Roller og ansvar i internkontrollarbeidet, et eksempel:</a:t>
            </a:r>
          </a:p>
        </p:txBody>
      </p:sp>
      <p:pic>
        <p:nvPicPr>
          <p:cNvPr id="5" name="Plassholder for innhold 4" descr="Et bilde som inneholder skjermbilde&#10;&#10;Automatisk generert beskrivelse">
            <a:extLst>
              <a:ext uri="{FF2B5EF4-FFF2-40B4-BE49-F238E27FC236}">
                <a16:creationId xmlns:a16="http://schemas.microsoft.com/office/drawing/2014/main" id="{42C07D4F-CFB7-4E4B-86AF-BB343E1153AA}"/>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065551" y="1495660"/>
            <a:ext cx="8060897" cy="4733690"/>
          </a:xfrm>
        </p:spPr>
      </p:pic>
    </p:spTree>
    <p:extLst>
      <p:ext uri="{BB962C8B-B14F-4D97-AF65-F5344CB8AC3E}">
        <p14:creationId xmlns:p14="http://schemas.microsoft.com/office/powerpoint/2010/main" val="2407477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7E9A1C1-D512-2743-9B97-686B35AA4045}"/>
              </a:ext>
            </a:extLst>
          </p:cNvPr>
          <p:cNvSpPr/>
          <p:nvPr/>
        </p:nvSpPr>
        <p:spPr>
          <a:xfrm>
            <a:off x="0" y="0"/>
            <a:ext cx="12192000" cy="6858000"/>
          </a:xfrm>
          <a:prstGeom prst="rect">
            <a:avLst/>
          </a:prstGeom>
          <a:solidFill>
            <a:srgbClr val="008CD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8" name="Rektangel: ett klippet hjørne 3">
            <a:extLst>
              <a:ext uri="{FF2B5EF4-FFF2-40B4-BE49-F238E27FC236}">
                <a16:creationId xmlns:a16="http://schemas.microsoft.com/office/drawing/2014/main" id="{EBF29955-6355-794F-A5DE-2F1433B85310}"/>
              </a:ext>
            </a:extLst>
          </p:cNvPr>
          <p:cNvSpPr/>
          <p:nvPr/>
        </p:nvSpPr>
        <p:spPr>
          <a:xfrm>
            <a:off x="3901683" y="933870"/>
            <a:ext cx="4591154" cy="4990259"/>
          </a:xfrm>
          <a:prstGeom prst="snip1Rect">
            <a:avLst/>
          </a:prstGeom>
          <a:no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9" name="Bilde 8" descr="Et bilde som inneholder tegning&#10;&#10;Automatisk generert beskrivelse">
            <a:extLst>
              <a:ext uri="{FF2B5EF4-FFF2-40B4-BE49-F238E27FC236}">
                <a16:creationId xmlns:a16="http://schemas.microsoft.com/office/drawing/2014/main" id="{768F7B2E-084D-EC4A-A25C-E6FFE383B4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4425" y="1451421"/>
            <a:ext cx="1100019" cy="1100019"/>
          </a:xfrm>
          <a:prstGeom prst="rect">
            <a:avLst/>
          </a:prstGeom>
        </p:spPr>
      </p:pic>
      <p:sp>
        <p:nvSpPr>
          <p:cNvPr id="5" name="Tekstboks 5">
            <a:extLst>
              <a:ext uri="{FF2B5EF4-FFF2-40B4-BE49-F238E27FC236}">
                <a16:creationId xmlns:a16="http://schemas.microsoft.com/office/drawing/2014/main" id="{1A417229-B1F2-436F-9115-011628FF7E8D}"/>
              </a:ext>
            </a:extLst>
          </p:cNvPr>
          <p:cNvSpPr txBox="1"/>
          <p:nvPr/>
        </p:nvSpPr>
        <p:spPr>
          <a:xfrm>
            <a:off x="4258489" y="3595254"/>
            <a:ext cx="3877541" cy="222380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24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Sjekk ut</a:t>
            </a:r>
            <a:endParaRPr kumimoji="0" lang="nb-NO"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500"/>
              </a:spcAft>
              <a:buClrTx/>
              <a:buSzTx/>
              <a:buFontTx/>
              <a:buNone/>
              <a:tabLst/>
              <a:defRPr/>
            </a:pPr>
            <a:r>
              <a:rPr kumimoji="0" lang="nb-NO" sz="20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Hva er ditt ansvar i internkontroll-arbeidet i kommunen?</a:t>
            </a:r>
            <a:endParaRPr kumimoji="0" lang="nb-NO"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3069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2904460" y="2589028"/>
            <a:ext cx="6383079" cy="1143000"/>
          </a:xfrm>
        </p:spPr>
        <p:txBody>
          <a:bodyPr>
            <a:noAutofit/>
          </a:bodyPr>
          <a:lstStyle/>
          <a:p>
            <a:pPr algn="ctr"/>
            <a:r>
              <a:rPr lang="nb-NO" sz="4800" dirty="0"/>
              <a:t>Dokumentasjon</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7602278" y="4912241"/>
            <a:ext cx="4008475"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dirty="0">
                <a:ln>
                  <a:noFill/>
                </a:ln>
                <a:solidFill>
                  <a:srgbClr val="001A58"/>
                </a:solidFill>
                <a:effectLst/>
                <a:uLnTx/>
                <a:uFillTx/>
                <a:latin typeface="Calibri"/>
                <a:ea typeface="+mj-ea"/>
                <a:cs typeface="+mj-cs"/>
              </a:rPr>
              <a:t>Mer formalisert internkontroll</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7602278"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34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person, vindu, holder, kvinne&#10;&#10;Automatisk generert beskrivelse">
            <a:extLst>
              <a:ext uri="{FF2B5EF4-FFF2-40B4-BE49-F238E27FC236}">
                <a16:creationId xmlns:a16="http://schemas.microsoft.com/office/drawing/2014/main" id="{0D64CDC7-A83E-3D4C-9612-6FDEE0E3E12E}"/>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Tittel 3">
            <a:extLst>
              <a:ext uri="{FF2B5EF4-FFF2-40B4-BE49-F238E27FC236}">
                <a16:creationId xmlns:a16="http://schemas.microsoft.com/office/drawing/2014/main" id="{59E54FA8-FC03-48B9-A34D-8B64763318FB}"/>
              </a:ext>
            </a:extLst>
          </p:cNvPr>
          <p:cNvSpPr>
            <a:spLocks noGrp="1"/>
          </p:cNvSpPr>
          <p:nvPr>
            <p:ph type="title"/>
          </p:nvPr>
        </p:nvSpPr>
        <p:spPr/>
        <p:txBody>
          <a:bodyPr/>
          <a:lstStyle/>
          <a:p>
            <a:r>
              <a:rPr lang="nb-NO" dirty="0"/>
              <a:t>Hva skal dokumenteres?</a:t>
            </a:r>
          </a:p>
        </p:txBody>
      </p:sp>
      <p:sp>
        <p:nvSpPr>
          <p:cNvPr id="5" name="Plassholder for innhold 4">
            <a:extLst>
              <a:ext uri="{FF2B5EF4-FFF2-40B4-BE49-F238E27FC236}">
                <a16:creationId xmlns:a16="http://schemas.microsoft.com/office/drawing/2014/main" id="{08946960-8A67-4FD2-B071-6BB172470E46}"/>
              </a:ext>
            </a:extLst>
          </p:cNvPr>
          <p:cNvSpPr>
            <a:spLocks noGrp="1"/>
          </p:cNvSpPr>
          <p:nvPr>
            <p:ph sz="half" idx="1"/>
          </p:nvPr>
        </p:nvSpPr>
        <p:spPr>
          <a:xfrm>
            <a:off x="609600" y="1600202"/>
            <a:ext cx="6248400" cy="1364672"/>
          </a:xfrm>
        </p:spPr>
        <p:txBody>
          <a:bodyPr>
            <a:normAutofit lnSpcReduction="10000"/>
          </a:bodyPr>
          <a:lstStyle/>
          <a:p>
            <a:pPr marL="0" indent="0">
              <a:buNone/>
            </a:pPr>
            <a:r>
              <a:rPr lang="nb-NO" dirty="0"/>
              <a:t>Rutiner, prosedyrer, risikoanalyser, iverksatte tiltak og hvordan avvik er håndtert. </a:t>
            </a:r>
          </a:p>
          <a:p>
            <a:endParaRPr lang="nb-NO" dirty="0"/>
          </a:p>
        </p:txBody>
      </p:sp>
      <p:sp>
        <p:nvSpPr>
          <p:cNvPr id="8" name="Rektangel med ett klippet hjørne 7">
            <a:extLst>
              <a:ext uri="{FF2B5EF4-FFF2-40B4-BE49-F238E27FC236}">
                <a16:creationId xmlns:a16="http://schemas.microsoft.com/office/drawing/2014/main" id="{0CB981E6-E5D8-F244-B7CC-265B755AD7F2}"/>
              </a:ext>
            </a:extLst>
          </p:cNvPr>
          <p:cNvSpPr/>
          <p:nvPr/>
        </p:nvSpPr>
        <p:spPr>
          <a:xfrm>
            <a:off x="609600" y="3005885"/>
            <a:ext cx="2951018" cy="2828544"/>
          </a:xfrm>
          <a:prstGeom prst="snip1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kstSylinder 8">
            <a:extLst>
              <a:ext uri="{FF2B5EF4-FFF2-40B4-BE49-F238E27FC236}">
                <a16:creationId xmlns:a16="http://schemas.microsoft.com/office/drawing/2014/main" id="{752FF72F-ACEE-974B-AA8D-587B949F78BF}"/>
              </a:ext>
            </a:extLst>
          </p:cNvPr>
          <p:cNvSpPr txBox="1"/>
          <p:nvPr/>
        </p:nvSpPr>
        <p:spPr>
          <a:xfrm>
            <a:off x="752250" y="3729703"/>
            <a:ext cx="2665717"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1A58"/>
                </a:solidFill>
                <a:effectLst/>
                <a:uLnTx/>
                <a:uFillTx/>
                <a:latin typeface="Calibri"/>
                <a:ea typeface="+mn-ea"/>
                <a:cs typeface="+mn-cs"/>
              </a:rPr>
              <a:t>Internkontrollen skal dokumenteres i det omfang som er nødvendig.</a:t>
            </a:r>
          </a:p>
        </p:txBody>
      </p:sp>
      <p:sp>
        <p:nvSpPr>
          <p:cNvPr id="10" name="Rektangel med ett klippet hjørne 9">
            <a:extLst>
              <a:ext uri="{FF2B5EF4-FFF2-40B4-BE49-F238E27FC236}">
                <a16:creationId xmlns:a16="http://schemas.microsoft.com/office/drawing/2014/main" id="{C2065F75-B82F-CB40-8C37-035F8429AEDE}"/>
              </a:ext>
            </a:extLst>
          </p:cNvPr>
          <p:cNvSpPr/>
          <p:nvPr/>
        </p:nvSpPr>
        <p:spPr>
          <a:xfrm>
            <a:off x="3920837" y="3005885"/>
            <a:ext cx="2951018" cy="2828544"/>
          </a:xfrm>
          <a:prstGeom prst="snip1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kstSylinder 12">
            <a:extLst>
              <a:ext uri="{FF2B5EF4-FFF2-40B4-BE49-F238E27FC236}">
                <a16:creationId xmlns:a16="http://schemas.microsoft.com/office/drawing/2014/main" id="{B117B33D-E60E-8945-A827-45667AF0AFC4}"/>
              </a:ext>
            </a:extLst>
          </p:cNvPr>
          <p:cNvSpPr txBox="1"/>
          <p:nvPr/>
        </p:nvSpPr>
        <p:spPr>
          <a:xfrm>
            <a:off x="4063487" y="3729703"/>
            <a:ext cx="2665717"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1A58"/>
                </a:solidFill>
                <a:effectLst/>
                <a:uLnTx/>
                <a:uFillTx/>
                <a:latin typeface="Calibri"/>
                <a:ea typeface="+mn-ea"/>
                <a:cs typeface="+mn-cs"/>
              </a:rPr>
              <a:t>Dokumentasjonen må være tilgjengelig for de som trenger det.</a:t>
            </a:r>
          </a:p>
        </p:txBody>
      </p:sp>
      <p:sp>
        <p:nvSpPr>
          <p:cNvPr id="14" name="Rektangel med ett klippet hjørne 13">
            <a:extLst>
              <a:ext uri="{FF2B5EF4-FFF2-40B4-BE49-F238E27FC236}">
                <a16:creationId xmlns:a16="http://schemas.microsoft.com/office/drawing/2014/main" id="{FBB0B1F4-4E0D-F643-A830-420DEEF95586}"/>
              </a:ext>
            </a:extLst>
          </p:cNvPr>
          <p:cNvSpPr/>
          <p:nvPr/>
        </p:nvSpPr>
        <p:spPr>
          <a:xfrm>
            <a:off x="7218219" y="3005885"/>
            <a:ext cx="2951018" cy="2828544"/>
          </a:xfrm>
          <a:prstGeom prst="snip1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kstSylinder 14">
            <a:extLst>
              <a:ext uri="{FF2B5EF4-FFF2-40B4-BE49-F238E27FC236}">
                <a16:creationId xmlns:a16="http://schemas.microsoft.com/office/drawing/2014/main" id="{DA30AEC1-81F4-1547-BDC0-62F3F0D751B1}"/>
              </a:ext>
            </a:extLst>
          </p:cNvPr>
          <p:cNvSpPr txBox="1"/>
          <p:nvPr/>
        </p:nvSpPr>
        <p:spPr>
          <a:xfrm>
            <a:off x="7360869" y="3729703"/>
            <a:ext cx="2665717"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1A58"/>
                </a:solidFill>
                <a:effectLst/>
                <a:uLnTx/>
                <a:uFillTx/>
                <a:latin typeface="Calibri"/>
                <a:ea typeface="+mn-ea"/>
                <a:cs typeface="+mn-cs"/>
              </a:rPr>
              <a:t>Dokumentasjon og sammenligning på tvers blir enklere om man bruker maler</a:t>
            </a:r>
          </a:p>
        </p:txBody>
      </p:sp>
    </p:spTree>
    <p:extLst>
      <p:ext uri="{BB962C8B-B14F-4D97-AF65-F5344CB8AC3E}">
        <p14:creationId xmlns:p14="http://schemas.microsoft.com/office/powerpoint/2010/main" val="2901014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5C8CF9DE-4A76-4967-A960-DEF49A6C14A5}"/>
              </a:ext>
            </a:extLst>
          </p:cNvPr>
          <p:cNvGrpSpPr/>
          <p:nvPr/>
        </p:nvGrpSpPr>
        <p:grpSpPr>
          <a:xfrm>
            <a:off x="0" y="0"/>
            <a:ext cx="12192000" cy="6858000"/>
            <a:chOff x="-1428750" y="-657225"/>
            <a:chExt cx="12192000" cy="6858000"/>
          </a:xfrm>
        </p:grpSpPr>
        <p:sp>
          <p:nvSpPr>
            <p:cNvPr id="3" name="Rektangel 2">
              <a:extLst>
                <a:ext uri="{FF2B5EF4-FFF2-40B4-BE49-F238E27FC236}">
                  <a16:creationId xmlns:a16="http://schemas.microsoft.com/office/drawing/2014/main" id="{0DEDEB63-8D2C-484C-B4E2-9B1AB4B8DB97}"/>
                </a:ext>
              </a:extLst>
            </p:cNvPr>
            <p:cNvSpPr/>
            <p:nvPr/>
          </p:nvSpPr>
          <p:spPr>
            <a:xfrm>
              <a:off x="-1428750" y="-657225"/>
              <a:ext cx="12192000" cy="6858000"/>
            </a:xfrm>
            <a:prstGeom prst="rect">
              <a:avLst/>
            </a:prstGeom>
            <a:solidFill>
              <a:srgbClr val="008CD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4" name="Rektangel: ett klippet hjørne 3">
              <a:extLst>
                <a:ext uri="{FF2B5EF4-FFF2-40B4-BE49-F238E27FC236}">
                  <a16:creationId xmlns:a16="http://schemas.microsoft.com/office/drawing/2014/main" id="{928B2FC8-F991-4355-AE9C-B5EC13725290}"/>
                </a:ext>
              </a:extLst>
            </p:cNvPr>
            <p:cNvSpPr/>
            <p:nvPr/>
          </p:nvSpPr>
          <p:spPr>
            <a:xfrm>
              <a:off x="2472933" y="276645"/>
              <a:ext cx="4591154" cy="4990259"/>
            </a:xfrm>
            <a:prstGeom prst="snip1Rect">
              <a:avLst/>
            </a:prstGeom>
            <a:no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 name="Tekstboks 5">
              <a:extLst>
                <a:ext uri="{FF2B5EF4-FFF2-40B4-BE49-F238E27FC236}">
                  <a16:creationId xmlns:a16="http://schemas.microsoft.com/office/drawing/2014/main" id="{1A417229-B1F2-436F-9115-011628FF7E8D}"/>
                </a:ext>
              </a:extLst>
            </p:cNvPr>
            <p:cNvSpPr txBox="1"/>
            <p:nvPr/>
          </p:nvSpPr>
          <p:spPr>
            <a:xfrm>
              <a:off x="2710573" y="2384056"/>
              <a:ext cx="4029179" cy="222380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24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Sjekk ut</a:t>
              </a:r>
              <a:endParaRPr kumimoji="0" lang="nb-NO"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500"/>
                </a:spcAft>
                <a:buClrTx/>
                <a:buSzTx/>
                <a:buFont typeface="Symbol" panose="05050102010706020507" pitchFamily="18" charset="2"/>
                <a:buChar char=""/>
                <a:tabLst/>
                <a:defRPr/>
              </a:pPr>
              <a:r>
                <a:rPr kumimoji="0" lang="nb-NO" sz="20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Har din kommune felles maler og standarder? </a:t>
              </a:r>
              <a:r>
                <a:rPr kumimoji="0" lang="nb-NO" sz="2000" b="0" i="0" u="none" strike="noStrike" kern="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F.eks</a:t>
              </a:r>
              <a:r>
                <a:rPr kumimoji="0" lang="nb-NO" sz="20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800100" marR="0" lvl="1" indent="-342900" algn="l" defTabSz="914400" rtl="0" eaLnBrk="1" fontAlgn="auto" latinLnBrk="0" hangingPunct="1">
                <a:lnSpc>
                  <a:spcPct val="107000"/>
                </a:lnSpc>
                <a:spcBef>
                  <a:spcPts val="0"/>
                </a:spcBef>
                <a:spcAft>
                  <a:spcPts val="500"/>
                </a:spcAft>
                <a:buClrTx/>
                <a:buSzTx/>
                <a:buFont typeface="Courier New" panose="02070309020205020404" pitchFamily="49" charset="0"/>
                <a:buChar char="o"/>
                <a:tabLst/>
                <a:defRPr/>
              </a:pPr>
              <a:r>
                <a:rPr kumimoji="0" lang="nb-NO" sz="20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Skjema for risikovurdering?</a:t>
              </a:r>
            </a:p>
            <a:p>
              <a:pPr marL="800100" marR="0" lvl="1" indent="-342900" algn="l" defTabSz="914400" rtl="0" eaLnBrk="1" fontAlgn="auto" latinLnBrk="0" hangingPunct="1">
                <a:lnSpc>
                  <a:spcPct val="107000"/>
                </a:lnSpc>
                <a:spcBef>
                  <a:spcPts val="0"/>
                </a:spcBef>
                <a:spcAft>
                  <a:spcPts val="500"/>
                </a:spcAft>
                <a:buClrTx/>
                <a:buSzTx/>
                <a:buFont typeface="Courier New" panose="02070309020205020404" pitchFamily="49" charset="0"/>
                <a:buChar char="o"/>
                <a:tabLst/>
                <a:defRPr/>
              </a:pPr>
              <a:r>
                <a:rPr kumimoji="0" lang="nb-NO" sz="20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Mal for rutiner?</a:t>
              </a:r>
            </a:p>
            <a:p>
              <a:pPr marL="800100" marR="0" lvl="1" indent="-342900" algn="l" defTabSz="914400" rtl="0" eaLnBrk="1" fontAlgn="auto" latinLnBrk="0" hangingPunct="1">
                <a:lnSpc>
                  <a:spcPct val="107000"/>
                </a:lnSpc>
                <a:spcBef>
                  <a:spcPts val="0"/>
                </a:spcBef>
                <a:spcAft>
                  <a:spcPts val="500"/>
                </a:spcAft>
                <a:buClrTx/>
                <a:buSzTx/>
                <a:buFont typeface="Courier New" panose="02070309020205020404" pitchFamily="49" charset="0"/>
                <a:buChar char="o"/>
                <a:tabLst/>
                <a:defRPr/>
              </a:pPr>
              <a:r>
                <a:rPr kumimoji="0" lang="nb-NO" sz="20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System for å melde avvik?</a:t>
              </a:r>
              <a:endParaRPr kumimoji="0" lang="nb-NO"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Bilde 5" descr="Et bilde som inneholder tegning&#10;&#10;Automatisk generert beskrivelse">
              <a:extLst>
                <a:ext uri="{FF2B5EF4-FFF2-40B4-BE49-F238E27FC236}">
                  <a16:creationId xmlns:a16="http://schemas.microsoft.com/office/drawing/2014/main" id="{F8E40785-8B24-4B13-B903-FD333C7145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5675" y="794196"/>
              <a:ext cx="1100019" cy="1100019"/>
            </a:xfrm>
            <a:prstGeom prst="rect">
              <a:avLst/>
            </a:prstGeom>
          </p:spPr>
        </p:pic>
      </p:grpSp>
    </p:spTree>
    <p:extLst>
      <p:ext uri="{BB962C8B-B14F-4D97-AF65-F5344CB8AC3E}">
        <p14:creationId xmlns:p14="http://schemas.microsoft.com/office/powerpoint/2010/main" val="117899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2904460" y="2589028"/>
            <a:ext cx="6383079" cy="1143000"/>
          </a:xfrm>
        </p:spPr>
        <p:txBody>
          <a:bodyPr>
            <a:noAutofit/>
          </a:bodyPr>
          <a:lstStyle/>
          <a:p>
            <a:r>
              <a:rPr lang="nb-NO" sz="4800" dirty="0"/>
              <a:t>Kontroll på eget arbeid</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8070112" y="4912241"/>
            <a:ext cx="3009014"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r>
              <a:rPr lang="nb-NO" sz="2400" dirty="0"/>
              <a:t>Hva er internkontroll?</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8070112"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891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ADFD17-7BA8-4A1A-9FA1-E3F87508EAE0}"/>
              </a:ext>
            </a:extLst>
          </p:cNvPr>
          <p:cNvSpPr>
            <a:spLocks noGrp="1"/>
          </p:cNvSpPr>
          <p:nvPr>
            <p:ph type="title"/>
          </p:nvPr>
        </p:nvSpPr>
        <p:spPr/>
        <p:txBody>
          <a:bodyPr/>
          <a:lstStyle/>
          <a:p>
            <a:r>
              <a:rPr lang="nb-NO" dirty="0"/>
              <a:t>Dokumentasjonen skal lagres og kunne gjenfinnes</a:t>
            </a:r>
          </a:p>
        </p:txBody>
      </p:sp>
      <p:pic>
        <p:nvPicPr>
          <p:cNvPr id="4" name="Plassholder for innhold 7" descr="Et bilde som inneholder skjermbilde&#10;&#10;Automatisk generert beskrivelse">
            <a:extLst>
              <a:ext uri="{FF2B5EF4-FFF2-40B4-BE49-F238E27FC236}">
                <a16:creationId xmlns:a16="http://schemas.microsoft.com/office/drawing/2014/main" id="{006BB3FF-9875-4CF5-8847-08479DFFCA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5962" y="1596042"/>
            <a:ext cx="8002465" cy="4065653"/>
          </a:xfrm>
          <a:prstGeom prst="rect">
            <a:avLst/>
          </a:prstGeom>
        </p:spPr>
      </p:pic>
      <p:sp>
        <p:nvSpPr>
          <p:cNvPr id="5" name="TekstSylinder 4">
            <a:extLst>
              <a:ext uri="{FF2B5EF4-FFF2-40B4-BE49-F238E27FC236}">
                <a16:creationId xmlns:a16="http://schemas.microsoft.com/office/drawing/2014/main" id="{80D4EC4F-8718-46D4-B1DA-42CF87931130}"/>
              </a:ext>
            </a:extLst>
          </p:cNvPr>
          <p:cNvSpPr txBox="1"/>
          <p:nvPr/>
        </p:nvSpPr>
        <p:spPr>
          <a:xfrm>
            <a:off x="4588944" y="5748776"/>
            <a:ext cx="584093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a:ea typeface="+mn-ea"/>
                <a:cs typeface="+mn-cs"/>
              </a:rPr>
              <a:t>Eksempel på strukturering: Figur 10, Kommunedirektørens internkontroll, KS</a:t>
            </a:r>
          </a:p>
        </p:txBody>
      </p:sp>
    </p:spTree>
    <p:extLst>
      <p:ext uri="{BB962C8B-B14F-4D97-AF65-F5344CB8AC3E}">
        <p14:creationId xmlns:p14="http://schemas.microsoft.com/office/powerpoint/2010/main" val="1340525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F44D3E-A584-1346-989D-FD86EA965A38}"/>
              </a:ext>
            </a:extLst>
          </p:cNvPr>
          <p:cNvSpPr/>
          <p:nvPr/>
        </p:nvSpPr>
        <p:spPr>
          <a:xfrm>
            <a:off x="0" y="0"/>
            <a:ext cx="12192000" cy="6858000"/>
          </a:xfrm>
          <a:prstGeom prst="rect">
            <a:avLst/>
          </a:prstGeom>
          <a:solidFill>
            <a:srgbClr val="008CD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8" name="Rektangel: ett klippet hjørne 3">
            <a:extLst>
              <a:ext uri="{FF2B5EF4-FFF2-40B4-BE49-F238E27FC236}">
                <a16:creationId xmlns:a16="http://schemas.microsoft.com/office/drawing/2014/main" id="{E1176AD3-ACB9-D742-82F0-7F8C3D7439BC}"/>
              </a:ext>
            </a:extLst>
          </p:cNvPr>
          <p:cNvSpPr/>
          <p:nvPr/>
        </p:nvSpPr>
        <p:spPr>
          <a:xfrm>
            <a:off x="3901683" y="933870"/>
            <a:ext cx="4591154" cy="4990259"/>
          </a:xfrm>
          <a:prstGeom prst="snip1Rect">
            <a:avLst/>
          </a:prstGeom>
          <a:no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9" name="Bilde 8" descr="Et bilde som inneholder tegning&#10;&#10;Automatisk generert beskrivelse">
            <a:extLst>
              <a:ext uri="{FF2B5EF4-FFF2-40B4-BE49-F238E27FC236}">
                <a16:creationId xmlns:a16="http://schemas.microsoft.com/office/drawing/2014/main" id="{6E06DCF7-3584-F34F-BC85-545BF90C71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4425" y="1451421"/>
            <a:ext cx="1100019" cy="1100019"/>
          </a:xfrm>
          <a:prstGeom prst="rect">
            <a:avLst/>
          </a:prstGeom>
        </p:spPr>
      </p:pic>
      <p:sp>
        <p:nvSpPr>
          <p:cNvPr id="5" name="Tekstboks 5">
            <a:extLst>
              <a:ext uri="{FF2B5EF4-FFF2-40B4-BE49-F238E27FC236}">
                <a16:creationId xmlns:a16="http://schemas.microsoft.com/office/drawing/2014/main" id="{1A417229-B1F2-436F-9115-011628FF7E8D}"/>
              </a:ext>
            </a:extLst>
          </p:cNvPr>
          <p:cNvSpPr txBox="1"/>
          <p:nvPr/>
        </p:nvSpPr>
        <p:spPr>
          <a:xfrm>
            <a:off x="4494017" y="3428999"/>
            <a:ext cx="3406486" cy="222380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24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Sjekk ut</a:t>
            </a:r>
            <a:endParaRPr kumimoji="0" lang="nb-NO"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500"/>
              </a:spcAft>
              <a:buClrTx/>
              <a:buSzTx/>
              <a:buFontTx/>
              <a:buNone/>
              <a:tabLst/>
              <a:defRPr/>
            </a:pPr>
            <a:r>
              <a:rPr kumimoji="0" lang="nb-NO" sz="20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Hvordan er dokumentasjonen strukturert i din kommune?</a:t>
            </a:r>
            <a:endParaRPr kumimoji="0" lang="nb-NO"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216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2904460" y="2589028"/>
            <a:ext cx="6383079" cy="1143000"/>
          </a:xfrm>
        </p:spPr>
        <p:txBody>
          <a:bodyPr>
            <a:noAutofit/>
          </a:bodyPr>
          <a:lstStyle/>
          <a:p>
            <a:pPr algn="ctr"/>
            <a:r>
              <a:rPr lang="nb-NO" sz="4800" dirty="0"/>
              <a:t>Rapportering</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7602278" y="4912241"/>
            <a:ext cx="4008475"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dirty="0">
                <a:ln>
                  <a:noFill/>
                </a:ln>
                <a:solidFill>
                  <a:srgbClr val="001A58"/>
                </a:solidFill>
                <a:effectLst/>
                <a:uLnTx/>
                <a:uFillTx/>
                <a:latin typeface="Calibri"/>
                <a:ea typeface="+mj-ea"/>
                <a:cs typeface="+mj-cs"/>
              </a:rPr>
              <a:t>Mer formalisert internkontroll</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7602278"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853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F9EE92-F906-4FF4-8D62-8A96DD4AAD6C}"/>
              </a:ext>
            </a:extLst>
          </p:cNvPr>
          <p:cNvSpPr>
            <a:spLocks noGrp="1"/>
          </p:cNvSpPr>
          <p:nvPr>
            <p:ph type="title"/>
          </p:nvPr>
        </p:nvSpPr>
        <p:spPr>
          <a:xfrm>
            <a:off x="1069383" y="548535"/>
            <a:ext cx="10731401" cy="1172818"/>
          </a:xfrm>
        </p:spPr>
        <p:txBody>
          <a:bodyPr/>
          <a:lstStyle/>
          <a:p>
            <a:r>
              <a:rPr lang="nb-NO" dirty="0"/>
              <a:t>Rapportering</a:t>
            </a:r>
          </a:p>
        </p:txBody>
      </p:sp>
      <p:sp>
        <p:nvSpPr>
          <p:cNvPr id="3" name="Plassholder for innhold 2">
            <a:extLst>
              <a:ext uri="{FF2B5EF4-FFF2-40B4-BE49-F238E27FC236}">
                <a16:creationId xmlns:a16="http://schemas.microsoft.com/office/drawing/2014/main" id="{05158F44-803C-42E8-BA0F-8094EE90314B}"/>
              </a:ext>
            </a:extLst>
          </p:cNvPr>
          <p:cNvSpPr>
            <a:spLocks noGrp="1"/>
          </p:cNvSpPr>
          <p:nvPr>
            <p:ph sz="quarter" idx="10"/>
          </p:nvPr>
        </p:nvSpPr>
        <p:spPr>
          <a:xfrm>
            <a:off x="1069383" y="1759226"/>
            <a:ext cx="10731401" cy="4150686"/>
          </a:xfrm>
        </p:spPr>
        <p:txBody>
          <a:bodyPr>
            <a:normAutofit/>
          </a:bodyPr>
          <a:lstStyle/>
          <a:p>
            <a:pPr marL="0" indent="0">
              <a:buNone/>
            </a:pPr>
            <a:r>
              <a:rPr lang="nb-NO" dirty="0"/>
              <a:t>Rapportering kan medføre at du skal:</a:t>
            </a:r>
          </a:p>
          <a:p>
            <a:pPr>
              <a:buFontTx/>
              <a:buChar char="-"/>
            </a:pPr>
            <a:r>
              <a:rPr lang="nb-NO" dirty="0"/>
              <a:t>Redegjøre for gjennomførte aktiviteter</a:t>
            </a:r>
          </a:p>
          <a:p>
            <a:pPr>
              <a:buFontTx/>
              <a:buChar char="-"/>
            </a:pPr>
            <a:r>
              <a:rPr lang="nb-NO" dirty="0"/>
              <a:t>Synliggjøre resultater som er oppnådd</a:t>
            </a:r>
          </a:p>
          <a:p>
            <a:pPr>
              <a:buFontTx/>
              <a:buChar char="-"/>
            </a:pPr>
            <a:r>
              <a:rPr lang="nb-NO" dirty="0"/>
              <a:t>Vurdering eller oppsummering av arbeidet</a:t>
            </a:r>
          </a:p>
          <a:p>
            <a:pPr>
              <a:buFontTx/>
              <a:buChar char="-"/>
            </a:pPr>
            <a:endParaRPr lang="nb-NO" dirty="0"/>
          </a:p>
          <a:p>
            <a:pPr marL="0" indent="0">
              <a:buNone/>
            </a:pPr>
            <a:r>
              <a:rPr lang="nb-NO" dirty="0"/>
              <a:t>Din rapportering er grunnlaget for den årlige rapporten til kommunestyret. </a:t>
            </a:r>
          </a:p>
        </p:txBody>
      </p:sp>
    </p:spTree>
    <p:extLst>
      <p:ext uri="{BB962C8B-B14F-4D97-AF65-F5344CB8AC3E}">
        <p14:creationId xmlns:p14="http://schemas.microsoft.com/office/powerpoint/2010/main" val="1984572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9768F91-A0A8-2C48-8F97-33D5E8468FE9}"/>
              </a:ext>
            </a:extLst>
          </p:cNvPr>
          <p:cNvSpPr/>
          <p:nvPr/>
        </p:nvSpPr>
        <p:spPr>
          <a:xfrm>
            <a:off x="0" y="0"/>
            <a:ext cx="12192000" cy="6858000"/>
          </a:xfrm>
          <a:prstGeom prst="rect">
            <a:avLst/>
          </a:prstGeom>
          <a:solidFill>
            <a:srgbClr val="008CD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8" name="Rektangel: ett klippet hjørne 3">
            <a:extLst>
              <a:ext uri="{FF2B5EF4-FFF2-40B4-BE49-F238E27FC236}">
                <a16:creationId xmlns:a16="http://schemas.microsoft.com/office/drawing/2014/main" id="{E08B9098-725F-D641-ACBC-E14B1203ACE0}"/>
              </a:ext>
            </a:extLst>
          </p:cNvPr>
          <p:cNvSpPr/>
          <p:nvPr/>
        </p:nvSpPr>
        <p:spPr>
          <a:xfrm>
            <a:off x="3901683" y="933870"/>
            <a:ext cx="4591154" cy="4990259"/>
          </a:xfrm>
          <a:prstGeom prst="snip1Rect">
            <a:avLst/>
          </a:prstGeom>
          <a:no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9" name="Bilde 8" descr="Et bilde som inneholder tegning&#10;&#10;Automatisk generert beskrivelse">
            <a:extLst>
              <a:ext uri="{FF2B5EF4-FFF2-40B4-BE49-F238E27FC236}">
                <a16:creationId xmlns:a16="http://schemas.microsoft.com/office/drawing/2014/main" id="{DC0F8CE4-874E-6C4A-A0C9-A521606A38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4425" y="1451421"/>
            <a:ext cx="1100019" cy="1100019"/>
          </a:xfrm>
          <a:prstGeom prst="rect">
            <a:avLst/>
          </a:prstGeom>
        </p:spPr>
      </p:pic>
      <p:sp>
        <p:nvSpPr>
          <p:cNvPr id="5" name="Tekstboks 5">
            <a:extLst>
              <a:ext uri="{FF2B5EF4-FFF2-40B4-BE49-F238E27FC236}">
                <a16:creationId xmlns:a16="http://schemas.microsoft.com/office/drawing/2014/main" id="{1A417229-B1F2-436F-9115-011628FF7E8D}"/>
              </a:ext>
            </a:extLst>
          </p:cNvPr>
          <p:cNvSpPr txBox="1"/>
          <p:nvPr/>
        </p:nvSpPr>
        <p:spPr>
          <a:xfrm>
            <a:off x="4328765" y="3428999"/>
            <a:ext cx="3736990" cy="222380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24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Sjekk ut</a:t>
            </a:r>
            <a:endParaRPr kumimoji="0" lang="nb-NO"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500"/>
              </a:spcAft>
              <a:buClrTx/>
              <a:buSzTx/>
              <a:buFontTx/>
              <a:buNone/>
              <a:tabLst/>
              <a:defRPr/>
            </a:pPr>
            <a:r>
              <a:rPr kumimoji="0" lang="nb-NO" sz="20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Hvilke krav er det til rapportering i din kommune?</a:t>
            </a:r>
            <a:endParaRPr kumimoji="0" lang="nb-NO"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2032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ett klippet hjørne 3">
            <a:extLst>
              <a:ext uri="{FF2B5EF4-FFF2-40B4-BE49-F238E27FC236}">
                <a16:creationId xmlns:a16="http://schemas.microsoft.com/office/drawing/2014/main" id="{928B2FC8-F991-4355-AE9C-B5EC13725290}"/>
              </a:ext>
            </a:extLst>
          </p:cNvPr>
          <p:cNvSpPr/>
          <p:nvPr/>
        </p:nvSpPr>
        <p:spPr>
          <a:xfrm>
            <a:off x="3726873" y="962025"/>
            <a:ext cx="4793672" cy="4990259"/>
          </a:xfrm>
          <a:prstGeom prst="snip1Rect">
            <a:avLst/>
          </a:prstGeom>
          <a:noFill/>
          <a:ln w="19050" cap="flat" cmpd="sng" algn="ctr">
            <a:solidFill>
              <a:srgbClr val="D4114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 name="Tekstboks 5">
            <a:extLst>
              <a:ext uri="{FF2B5EF4-FFF2-40B4-BE49-F238E27FC236}">
                <a16:creationId xmlns:a16="http://schemas.microsoft.com/office/drawing/2014/main" id="{1A417229-B1F2-436F-9115-011628FF7E8D}"/>
              </a:ext>
            </a:extLst>
          </p:cNvPr>
          <p:cNvSpPr txBox="1"/>
          <p:nvPr/>
        </p:nvSpPr>
        <p:spPr>
          <a:xfrm>
            <a:off x="4135720" y="3068992"/>
            <a:ext cx="3975977" cy="330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600" b="1"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Hva forventes av deg som leder:</a:t>
            </a:r>
            <a:endParaRPr kumimoji="0" lang="nb-NO" sz="11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500"/>
              </a:spcAft>
              <a:buClrTx/>
              <a:buSzTx/>
              <a:buFont typeface="Symbol" panose="05050102010706020507" pitchFamily="18" charset="2"/>
              <a:buChar char=""/>
              <a:tabLst/>
              <a:defRPr/>
            </a:pPr>
            <a:r>
              <a:rPr kumimoji="0" lang="nb-NO" sz="16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Organisering og ansvar er avklart i din enhet</a:t>
            </a:r>
          </a:p>
          <a:p>
            <a:pPr marL="342900" marR="0" lvl="0" indent="-342900" algn="l" defTabSz="914400" rtl="0" eaLnBrk="1" fontAlgn="auto" latinLnBrk="0" hangingPunct="1">
              <a:lnSpc>
                <a:spcPct val="107000"/>
              </a:lnSpc>
              <a:spcBef>
                <a:spcPts val="0"/>
              </a:spcBef>
              <a:spcAft>
                <a:spcPts val="500"/>
              </a:spcAft>
              <a:buClrTx/>
              <a:buSzTx/>
              <a:buFont typeface="Symbol" panose="05050102010706020507" pitchFamily="18" charset="2"/>
              <a:buChar char=""/>
              <a:tabLst/>
              <a:defRPr/>
            </a:pPr>
            <a:r>
              <a:rPr kumimoji="0" lang="nb-NO" sz="16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Rutiner og håndbøker er oppdatert</a:t>
            </a:r>
          </a:p>
          <a:p>
            <a:pPr marL="342900" marR="0" lvl="0" indent="-342900" algn="l" defTabSz="914400" rtl="0" eaLnBrk="1" fontAlgn="auto" latinLnBrk="0" hangingPunct="1">
              <a:lnSpc>
                <a:spcPct val="107000"/>
              </a:lnSpc>
              <a:spcBef>
                <a:spcPts val="0"/>
              </a:spcBef>
              <a:spcAft>
                <a:spcPts val="500"/>
              </a:spcAft>
              <a:buClrTx/>
              <a:buSzTx/>
              <a:buFont typeface="Symbol" panose="05050102010706020507" pitchFamily="18" charset="2"/>
              <a:buChar char=""/>
              <a:tabLst/>
              <a:defRPr/>
            </a:pPr>
            <a:r>
              <a:rPr kumimoji="0" lang="nb-NO" sz="16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Dokumentasjonskrav blir ivaretatt av alle</a:t>
            </a:r>
          </a:p>
          <a:p>
            <a:pPr marL="342900" marR="0" lvl="0" indent="-342900" algn="l" defTabSz="914400" rtl="0" eaLnBrk="1" fontAlgn="auto" latinLnBrk="0" hangingPunct="1">
              <a:lnSpc>
                <a:spcPct val="107000"/>
              </a:lnSpc>
              <a:spcBef>
                <a:spcPts val="0"/>
              </a:spcBef>
              <a:spcAft>
                <a:spcPts val="500"/>
              </a:spcAft>
              <a:buClrTx/>
              <a:buSzTx/>
              <a:buFont typeface="Symbol" panose="05050102010706020507" pitchFamily="18" charset="2"/>
              <a:buChar char=""/>
              <a:tabLst/>
              <a:defRPr/>
            </a:pPr>
            <a:r>
              <a:rPr kumimoji="0" lang="nb-NO" sz="16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Risikoanalyser blir gjennomført</a:t>
            </a:r>
          </a:p>
          <a:p>
            <a:pPr marL="342900" marR="0" lvl="0" indent="-342900" algn="l" defTabSz="914400" rtl="0" eaLnBrk="1" fontAlgn="auto" latinLnBrk="0" hangingPunct="1">
              <a:lnSpc>
                <a:spcPct val="107000"/>
              </a:lnSpc>
              <a:spcBef>
                <a:spcPts val="0"/>
              </a:spcBef>
              <a:spcAft>
                <a:spcPts val="500"/>
              </a:spcAft>
              <a:buClrTx/>
              <a:buSzTx/>
              <a:buFont typeface="Symbol" panose="05050102010706020507" pitchFamily="18" charset="2"/>
              <a:buChar char=""/>
              <a:tabLst/>
              <a:defRPr/>
            </a:pPr>
            <a:r>
              <a:rPr kumimoji="0" lang="nb-NO" sz="16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Dere har et s</a:t>
            </a:r>
            <a:r>
              <a:rPr kumimoji="0" lang="nb-NO" sz="1600" b="0" i="0" u="none" strike="noStrike" kern="0" cap="none" spc="0" normalizeH="0" baseline="0" noProof="0" dirty="0" err="1">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ystem</a:t>
            </a:r>
            <a:r>
              <a:rPr kumimoji="0" lang="nb-NO" sz="16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 for </a:t>
            </a:r>
            <a:r>
              <a:rPr kumimoji="0" lang="nb-NO" sz="1600" b="0" i="0" u="none" strike="noStrike" kern="0" cap="none" spc="0" normalizeH="0" baseline="0" noProof="0" dirty="0" err="1">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avvikshåndtering</a:t>
            </a:r>
            <a:endParaRPr kumimoji="0" lang="nb-NO" sz="11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Bilde 8" descr="Et bilde som inneholder tegning&#10;&#10;Automatisk generert beskrivelse">
            <a:extLst>
              <a:ext uri="{FF2B5EF4-FFF2-40B4-BE49-F238E27FC236}">
                <a16:creationId xmlns:a16="http://schemas.microsoft.com/office/drawing/2014/main" id="{FFCD5ECE-E94B-443A-8A53-2DE25E3BBA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8664" y="1385883"/>
            <a:ext cx="1231542" cy="1231542"/>
          </a:xfrm>
          <a:prstGeom prst="rect">
            <a:avLst/>
          </a:prstGeom>
        </p:spPr>
      </p:pic>
    </p:spTree>
    <p:extLst>
      <p:ext uri="{BB962C8B-B14F-4D97-AF65-F5344CB8AC3E}">
        <p14:creationId xmlns:p14="http://schemas.microsoft.com/office/powerpoint/2010/main" val="2517247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33038B-F54D-41F0-B9B9-396ADAA9B731}"/>
              </a:ext>
            </a:extLst>
          </p:cNvPr>
          <p:cNvSpPr>
            <a:spLocks noGrp="1"/>
          </p:cNvSpPr>
          <p:nvPr>
            <p:ph type="ctrTitle"/>
          </p:nvPr>
        </p:nvSpPr>
        <p:spPr/>
        <p:txBody>
          <a:bodyPr/>
          <a:lstStyle/>
          <a:p>
            <a:r>
              <a:rPr lang="nb-NO" dirty="0"/>
              <a:t>Nye ledere</a:t>
            </a:r>
          </a:p>
        </p:txBody>
      </p:sp>
      <p:sp>
        <p:nvSpPr>
          <p:cNvPr id="3" name="Undertittel 2">
            <a:extLst>
              <a:ext uri="{FF2B5EF4-FFF2-40B4-BE49-F238E27FC236}">
                <a16:creationId xmlns:a16="http://schemas.microsoft.com/office/drawing/2014/main" id="{0BDF5CBF-018C-45D9-B891-A948E13ECA52}"/>
              </a:ext>
            </a:extLst>
          </p:cNvPr>
          <p:cNvSpPr>
            <a:spLocks noGrp="1"/>
          </p:cNvSpPr>
          <p:nvPr>
            <p:ph type="subTitle" idx="1"/>
          </p:nvPr>
        </p:nvSpPr>
        <p:spPr/>
        <p:txBody>
          <a:bodyPr/>
          <a:lstStyle/>
          <a:p>
            <a:r>
              <a:rPr lang="nb-NO" dirty="0"/>
              <a:t>Del 3 – Mer risikobasert internkontroll</a:t>
            </a:r>
          </a:p>
        </p:txBody>
      </p:sp>
    </p:spTree>
    <p:extLst>
      <p:ext uri="{BB962C8B-B14F-4D97-AF65-F5344CB8AC3E}">
        <p14:creationId xmlns:p14="http://schemas.microsoft.com/office/powerpoint/2010/main" val="4106704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1200158" y="2589028"/>
            <a:ext cx="10048862" cy="1143000"/>
          </a:xfrm>
        </p:spPr>
        <p:txBody>
          <a:bodyPr>
            <a:noAutofit/>
          </a:bodyPr>
          <a:lstStyle/>
          <a:p>
            <a:pPr algn="ctr"/>
            <a:r>
              <a:rPr lang="nb-NO" sz="4800" dirty="0"/>
              <a:t>Hva kan gå galt, og hvordan unngå det?</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7602278" y="4912241"/>
            <a:ext cx="4008475"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r>
              <a:rPr lang="nb-NO" sz="2400" dirty="0"/>
              <a:t>Mer risikobasert internkontroll</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7602278"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3668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D307CFA4-C095-4066-B2F9-A4D2F620D1C8}"/>
              </a:ext>
            </a:extLst>
          </p:cNvPr>
          <p:cNvSpPr txBox="1"/>
          <p:nvPr/>
        </p:nvSpPr>
        <p:spPr>
          <a:xfrm>
            <a:off x="1533525" y="5928990"/>
            <a:ext cx="9124950" cy="400110"/>
          </a:xfrm>
          <a:prstGeom prst="rect">
            <a:avLst/>
          </a:prstGeom>
          <a:noFill/>
        </p:spPr>
        <p:txBody>
          <a:bodyPr wrap="square" rtlCol="0">
            <a:spAutoFit/>
          </a:bodyPr>
          <a:lstStyle/>
          <a:p>
            <a:pPr algn="ctr"/>
            <a:r>
              <a:rPr lang="nb-NO" sz="2000" dirty="0"/>
              <a:t>Risikobasert internkontroll = forebyggende internkontroll</a:t>
            </a:r>
          </a:p>
        </p:txBody>
      </p:sp>
      <p:pic>
        <p:nvPicPr>
          <p:cNvPr id="7" name="Grafikk 6" descr="Ethernet">
            <a:extLst>
              <a:ext uri="{FF2B5EF4-FFF2-40B4-BE49-F238E27FC236}">
                <a16:creationId xmlns:a16="http://schemas.microsoft.com/office/drawing/2014/main" id="{079CDEDA-005C-46FE-A97D-E531D78B00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46198" y="3702746"/>
            <a:ext cx="914400" cy="914400"/>
          </a:xfrm>
          <a:prstGeom prst="rect">
            <a:avLst/>
          </a:prstGeom>
        </p:spPr>
      </p:pic>
      <p:sp>
        <p:nvSpPr>
          <p:cNvPr id="9" name="TekstSylinder 8">
            <a:extLst>
              <a:ext uri="{FF2B5EF4-FFF2-40B4-BE49-F238E27FC236}">
                <a16:creationId xmlns:a16="http://schemas.microsoft.com/office/drawing/2014/main" id="{CC1C40A9-988F-C54D-ABCD-983C9C0C3A65}"/>
              </a:ext>
            </a:extLst>
          </p:cNvPr>
          <p:cNvSpPr txBox="1"/>
          <p:nvPr/>
        </p:nvSpPr>
        <p:spPr>
          <a:xfrm>
            <a:off x="2905293" y="1852004"/>
            <a:ext cx="2396690" cy="954107"/>
          </a:xfrm>
          <a:prstGeom prst="rect">
            <a:avLst/>
          </a:prstGeom>
          <a:noFill/>
        </p:spPr>
        <p:txBody>
          <a:bodyPr wrap="square" rtlCol="0">
            <a:spAutoFit/>
          </a:bodyPr>
          <a:lstStyle/>
          <a:p>
            <a:pPr algn="ctr"/>
            <a:r>
              <a:rPr lang="sv-SE" sz="2800" b="1" dirty="0" err="1"/>
              <a:t>Risikobasert</a:t>
            </a:r>
            <a:endParaRPr lang="sv-SE" sz="2800" b="1" dirty="0"/>
          </a:p>
          <a:p>
            <a:pPr algn="ctr"/>
            <a:r>
              <a:rPr lang="sv-SE" sz="2800" b="1" dirty="0"/>
              <a:t>internkontroll</a:t>
            </a:r>
          </a:p>
        </p:txBody>
      </p:sp>
      <p:sp>
        <p:nvSpPr>
          <p:cNvPr id="10" name="TekstSylinder 9">
            <a:extLst>
              <a:ext uri="{FF2B5EF4-FFF2-40B4-BE49-F238E27FC236}">
                <a16:creationId xmlns:a16="http://schemas.microsoft.com/office/drawing/2014/main" id="{2A8B0FE8-165B-E248-AB1C-D57E08F36001}"/>
              </a:ext>
            </a:extLst>
          </p:cNvPr>
          <p:cNvSpPr txBox="1"/>
          <p:nvPr/>
        </p:nvSpPr>
        <p:spPr>
          <a:xfrm>
            <a:off x="6788489" y="1835674"/>
            <a:ext cx="2396690" cy="954107"/>
          </a:xfrm>
          <a:prstGeom prst="rect">
            <a:avLst/>
          </a:prstGeom>
          <a:noFill/>
        </p:spPr>
        <p:txBody>
          <a:bodyPr wrap="square" rtlCol="0">
            <a:spAutoFit/>
          </a:bodyPr>
          <a:lstStyle/>
          <a:p>
            <a:pPr algn="ctr"/>
            <a:r>
              <a:rPr lang="sv-SE" sz="2800" b="1" dirty="0"/>
              <a:t>Avviks-</a:t>
            </a:r>
            <a:br>
              <a:rPr lang="sv-SE" sz="2800" b="1" dirty="0"/>
            </a:br>
            <a:r>
              <a:rPr lang="sv-SE" sz="2800" b="1" dirty="0" err="1"/>
              <a:t>håndtering</a:t>
            </a:r>
            <a:endParaRPr lang="sv-SE" sz="2800" b="1" dirty="0"/>
          </a:p>
        </p:txBody>
      </p:sp>
      <p:cxnSp>
        <p:nvCxnSpPr>
          <p:cNvPr id="12" name="Rett pil 11">
            <a:extLst>
              <a:ext uri="{FF2B5EF4-FFF2-40B4-BE49-F238E27FC236}">
                <a16:creationId xmlns:a16="http://schemas.microsoft.com/office/drawing/2014/main" id="{7ED79256-2B9A-E74F-8D36-ED61D1E4AD8C}"/>
              </a:ext>
            </a:extLst>
          </p:cNvPr>
          <p:cNvCxnSpPr>
            <a:cxnSpLocks/>
          </p:cNvCxnSpPr>
          <p:nvPr/>
        </p:nvCxnSpPr>
        <p:spPr>
          <a:xfrm>
            <a:off x="4050698" y="3017637"/>
            <a:ext cx="0" cy="509336"/>
          </a:xfrm>
          <a:prstGeom prst="straightConnector1">
            <a:avLst/>
          </a:prstGeom>
          <a:ln w="53975" cap="rnd">
            <a:solidFill>
              <a:srgbClr val="A7002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Rett pil 12">
            <a:extLst>
              <a:ext uri="{FF2B5EF4-FFF2-40B4-BE49-F238E27FC236}">
                <a16:creationId xmlns:a16="http://schemas.microsoft.com/office/drawing/2014/main" id="{67DFCDA7-4432-8A4A-9B00-D844AD9C4031}"/>
              </a:ext>
            </a:extLst>
          </p:cNvPr>
          <p:cNvCxnSpPr>
            <a:cxnSpLocks/>
          </p:cNvCxnSpPr>
          <p:nvPr/>
        </p:nvCxnSpPr>
        <p:spPr>
          <a:xfrm>
            <a:off x="7986834" y="3017637"/>
            <a:ext cx="0" cy="509336"/>
          </a:xfrm>
          <a:prstGeom prst="straightConnector1">
            <a:avLst/>
          </a:prstGeom>
          <a:ln w="53975" cap="rnd">
            <a:solidFill>
              <a:srgbClr val="A70026"/>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Avrundet rektangel 14">
            <a:extLst>
              <a:ext uri="{FF2B5EF4-FFF2-40B4-BE49-F238E27FC236}">
                <a16:creationId xmlns:a16="http://schemas.microsoft.com/office/drawing/2014/main" id="{2277E92D-E606-FA4B-825B-6C0EB72C8A48}"/>
              </a:ext>
            </a:extLst>
          </p:cNvPr>
          <p:cNvSpPr/>
          <p:nvPr/>
        </p:nvSpPr>
        <p:spPr>
          <a:xfrm>
            <a:off x="2603701" y="3854788"/>
            <a:ext cx="2999873" cy="657726"/>
          </a:xfrm>
          <a:prstGeom prst="roundRect">
            <a:avLst>
              <a:gd name="adj" fmla="val 5000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err="1">
                <a:solidFill>
                  <a:schemeClr val="tx1"/>
                </a:solidFill>
              </a:rPr>
              <a:t>Analysere</a:t>
            </a:r>
            <a:r>
              <a:rPr lang="sv-SE" dirty="0">
                <a:solidFill>
                  <a:schemeClr val="tx1"/>
                </a:solidFill>
              </a:rPr>
              <a:t> </a:t>
            </a:r>
            <a:r>
              <a:rPr lang="sv-SE" b="1" dirty="0">
                <a:solidFill>
                  <a:schemeClr val="tx1"/>
                </a:solidFill>
              </a:rPr>
              <a:t>i </a:t>
            </a:r>
            <a:r>
              <a:rPr lang="sv-SE" b="1" dirty="0" err="1">
                <a:solidFill>
                  <a:schemeClr val="tx1"/>
                </a:solidFill>
              </a:rPr>
              <a:t>forkant</a:t>
            </a:r>
            <a:endParaRPr lang="sv-SE" dirty="0">
              <a:solidFill>
                <a:schemeClr val="tx1"/>
              </a:solidFill>
            </a:endParaRPr>
          </a:p>
        </p:txBody>
      </p:sp>
      <p:sp>
        <p:nvSpPr>
          <p:cNvPr id="16" name="Avrundet rektangel 15">
            <a:extLst>
              <a:ext uri="{FF2B5EF4-FFF2-40B4-BE49-F238E27FC236}">
                <a16:creationId xmlns:a16="http://schemas.microsoft.com/office/drawing/2014/main" id="{7563224D-D019-E54C-A455-B18BD26A94AC}"/>
              </a:ext>
            </a:extLst>
          </p:cNvPr>
          <p:cNvSpPr/>
          <p:nvPr/>
        </p:nvSpPr>
        <p:spPr>
          <a:xfrm>
            <a:off x="6486898" y="3858628"/>
            <a:ext cx="2999873" cy="657726"/>
          </a:xfrm>
          <a:prstGeom prst="roundRect">
            <a:avLst>
              <a:gd name="adj" fmla="val 5000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err="1">
                <a:solidFill>
                  <a:schemeClr val="tx1"/>
                </a:solidFill>
              </a:rPr>
              <a:t>Håndteres</a:t>
            </a:r>
            <a:r>
              <a:rPr lang="sv-SE" dirty="0">
                <a:solidFill>
                  <a:schemeClr val="tx1"/>
                </a:solidFill>
              </a:rPr>
              <a:t> </a:t>
            </a:r>
            <a:r>
              <a:rPr lang="sv-SE" b="1" dirty="0">
                <a:solidFill>
                  <a:schemeClr val="tx1"/>
                </a:solidFill>
              </a:rPr>
              <a:t>i </a:t>
            </a:r>
            <a:r>
              <a:rPr lang="sv-SE" b="1" dirty="0" err="1">
                <a:solidFill>
                  <a:schemeClr val="tx1"/>
                </a:solidFill>
              </a:rPr>
              <a:t>etterkant</a:t>
            </a:r>
            <a:endParaRPr lang="sv-SE" dirty="0">
              <a:solidFill>
                <a:schemeClr val="tx1"/>
              </a:solidFill>
            </a:endParaRPr>
          </a:p>
        </p:txBody>
      </p:sp>
    </p:spTree>
    <p:extLst>
      <p:ext uri="{BB962C8B-B14F-4D97-AF65-F5344CB8AC3E}">
        <p14:creationId xmlns:p14="http://schemas.microsoft.com/office/powerpoint/2010/main" val="2072927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e 17" descr="Et bilde som inneholder person, innendørs, rom, kvinne&#10;&#10;Automatisk generert beskrivelse">
            <a:extLst>
              <a:ext uri="{FF2B5EF4-FFF2-40B4-BE49-F238E27FC236}">
                <a16:creationId xmlns:a16="http://schemas.microsoft.com/office/drawing/2014/main" id="{27EEDA53-6C29-C845-8F71-C5489CD9C5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7662" y="0"/>
            <a:ext cx="6050359" cy="6858000"/>
          </a:xfrm>
          <a:prstGeom prst="rect">
            <a:avLst/>
          </a:prstGeom>
        </p:spPr>
      </p:pic>
      <p:pic>
        <p:nvPicPr>
          <p:cNvPr id="19" name="Bilde 18" descr="Et bilde som inneholder person, innendørs, rom, kvinne&#10;&#10;Automatisk generert beskrivelse">
            <a:extLst>
              <a:ext uri="{FF2B5EF4-FFF2-40B4-BE49-F238E27FC236}">
                <a16:creationId xmlns:a16="http://schemas.microsoft.com/office/drawing/2014/main" id="{6E577688-DDB9-9644-91FB-BD003CFC49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6050359" cy="6858000"/>
          </a:xfrm>
          <a:prstGeom prst="rect">
            <a:avLst/>
          </a:prstGeom>
        </p:spPr>
      </p:pic>
      <p:sp>
        <p:nvSpPr>
          <p:cNvPr id="16" name="Rektangel med ett klippet hjørne 15">
            <a:extLst>
              <a:ext uri="{FF2B5EF4-FFF2-40B4-BE49-F238E27FC236}">
                <a16:creationId xmlns:a16="http://schemas.microsoft.com/office/drawing/2014/main" id="{5495C94A-8818-9E4F-8591-D8590BF5C8E2}"/>
              </a:ext>
            </a:extLst>
          </p:cNvPr>
          <p:cNvSpPr/>
          <p:nvPr/>
        </p:nvSpPr>
        <p:spPr>
          <a:xfrm>
            <a:off x="6826401" y="2188320"/>
            <a:ext cx="4513319" cy="3804265"/>
          </a:xfrm>
          <a:prstGeom prst="snip1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Rektangel med ett klippet hjørne 13">
            <a:extLst>
              <a:ext uri="{FF2B5EF4-FFF2-40B4-BE49-F238E27FC236}">
                <a16:creationId xmlns:a16="http://schemas.microsoft.com/office/drawing/2014/main" id="{AAD9ACF6-3F40-AC47-B472-97F8203ECF7B}"/>
              </a:ext>
            </a:extLst>
          </p:cNvPr>
          <p:cNvSpPr/>
          <p:nvPr/>
        </p:nvSpPr>
        <p:spPr>
          <a:xfrm>
            <a:off x="730401" y="2188320"/>
            <a:ext cx="4513319" cy="3804265"/>
          </a:xfrm>
          <a:prstGeom prst="snip1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Tittel 1">
            <a:extLst>
              <a:ext uri="{FF2B5EF4-FFF2-40B4-BE49-F238E27FC236}">
                <a16:creationId xmlns:a16="http://schemas.microsoft.com/office/drawing/2014/main" id="{55F2C00E-DFA1-41A1-B25E-8A3046ADEDDB}"/>
              </a:ext>
            </a:extLst>
          </p:cNvPr>
          <p:cNvSpPr>
            <a:spLocks noGrp="1"/>
          </p:cNvSpPr>
          <p:nvPr>
            <p:ph type="title"/>
          </p:nvPr>
        </p:nvSpPr>
        <p:spPr>
          <a:xfrm>
            <a:off x="730401" y="696774"/>
            <a:ext cx="5343939" cy="913366"/>
          </a:xfrm>
        </p:spPr>
        <p:txBody>
          <a:bodyPr>
            <a:normAutofit fontScale="90000"/>
          </a:bodyPr>
          <a:lstStyle/>
          <a:p>
            <a:r>
              <a:rPr lang="nb-NO" dirty="0"/>
              <a:t>Etter gjennomført risikovurdering</a:t>
            </a:r>
          </a:p>
        </p:txBody>
      </p:sp>
      <p:sp>
        <p:nvSpPr>
          <p:cNvPr id="3" name="Plassholder for innhold 2">
            <a:extLst>
              <a:ext uri="{FF2B5EF4-FFF2-40B4-BE49-F238E27FC236}">
                <a16:creationId xmlns:a16="http://schemas.microsoft.com/office/drawing/2014/main" id="{AFEDF021-25A0-43C3-BAE9-806D2D68B3FB}"/>
              </a:ext>
            </a:extLst>
          </p:cNvPr>
          <p:cNvSpPr>
            <a:spLocks noGrp="1"/>
          </p:cNvSpPr>
          <p:nvPr>
            <p:ph sz="quarter" idx="10"/>
          </p:nvPr>
        </p:nvSpPr>
        <p:spPr>
          <a:xfrm>
            <a:off x="1102652" y="2707314"/>
            <a:ext cx="3471778" cy="4150686"/>
          </a:xfrm>
        </p:spPr>
        <p:txBody>
          <a:bodyPr/>
          <a:lstStyle/>
          <a:p>
            <a:pPr marL="0" indent="0">
              <a:buNone/>
            </a:pPr>
            <a:r>
              <a:rPr lang="nb-NO" b="1" dirty="0"/>
              <a:t>Du har </a:t>
            </a:r>
          </a:p>
          <a:p>
            <a:r>
              <a:rPr lang="nb-NO" dirty="0"/>
              <a:t>dokumentert at det er gjort en </a:t>
            </a:r>
            <a:r>
              <a:rPr lang="nb-NO" i="1" dirty="0"/>
              <a:t>vurdering</a:t>
            </a:r>
            <a:r>
              <a:rPr lang="nb-NO" dirty="0"/>
              <a:t> av hva som kan gå galt </a:t>
            </a:r>
          </a:p>
          <a:p>
            <a:r>
              <a:rPr lang="nb-NO" i="1" dirty="0"/>
              <a:t>Hva som er gjort </a:t>
            </a:r>
            <a:r>
              <a:rPr lang="nb-NO" dirty="0"/>
              <a:t>for å unngå det</a:t>
            </a:r>
          </a:p>
        </p:txBody>
      </p:sp>
      <p:sp>
        <p:nvSpPr>
          <p:cNvPr id="9" name="Plassholder for innhold 2">
            <a:extLst>
              <a:ext uri="{FF2B5EF4-FFF2-40B4-BE49-F238E27FC236}">
                <a16:creationId xmlns:a16="http://schemas.microsoft.com/office/drawing/2014/main" id="{8B82098B-DAA8-BE42-9E09-7FA1C83BC140}"/>
              </a:ext>
            </a:extLst>
          </p:cNvPr>
          <p:cNvSpPr txBox="1">
            <a:spLocks/>
          </p:cNvSpPr>
          <p:nvPr/>
        </p:nvSpPr>
        <p:spPr>
          <a:xfrm>
            <a:off x="7198653" y="2707314"/>
            <a:ext cx="4141067" cy="28770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6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6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b="1" dirty="0"/>
              <a:t>Du får</a:t>
            </a:r>
          </a:p>
          <a:p>
            <a:r>
              <a:rPr lang="nb-NO" dirty="0"/>
              <a:t>Oversikt</a:t>
            </a:r>
          </a:p>
          <a:p>
            <a:r>
              <a:rPr lang="nb-NO" dirty="0"/>
              <a:t>Innsikt i risikobildet</a:t>
            </a:r>
          </a:p>
          <a:p>
            <a:r>
              <a:rPr lang="nb-NO" dirty="0"/>
              <a:t>Kunnskap om rutiner og system</a:t>
            </a:r>
          </a:p>
        </p:txBody>
      </p:sp>
    </p:spTree>
    <p:extLst>
      <p:ext uri="{BB962C8B-B14F-4D97-AF65-F5344CB8AC3E}">
        <p14:creationId xmlns:p14="http://schemas.microsoft.com/office/powerpoint/2010/main" val="288318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e 4"/>
          <p:cNvGrpSpPr/>
          <p:nvPr/>
        </p:nvGrpSpPr>
        <p:grpSpPr>
          <a:xfrm>
            <a:off x="394574" y="363546"/>
            <a:ext cx="10403840" cy="5953760"/>
            <a:chOff x="394574" y="363546"/>
            <a:chExt cx="10403840" cy="5953760"/>
          </a:xfrm>
        </p:grpSpPr>
        <p:sp>
          <p:nvSpPr>
            <p:cNvPr id="31" name="bk object 16">
              <a:extLst>
                <a:ext uri="{FF2B5EF4-FFF2-40B4-BE49-F238E27FC236}">
                  <a16:creationId xmlns:a16="http://schemas.microsoft.com/office/drawing/2014/main" id="{9772A6EB-C8F8-3F42-807F-4882FDBC595A}"/>
                </a:ext>
              </a:extLst>
            </p:cNvPr>
            <p:cNvSpPr/>
            <p:nvPr/>
          </p:nvSpPr>
          <p:spPr>
            <a:xfrm>
              <a:off x="394574" y="363546"/>
              <a:ext cx="10403840" cy="5953760"/>
            </a:xfrm>
            <a:custGeom>
              <a:avLst/>
              <a:gdLst/>
              <a:ahLst/>
              <a:cxnLst/>
              <a:rect l="l" t="t" r="r" b="b"/>
              <a:pathLst>
                <a:path w="5488305" h="3241040">
                  <a:moveTo>
                    <a:pt x="4889347" y="0"/>
                  </a:moveTo>
                  <a:lnTo>
                    <a:pt x="0" y="0"/>
                  </a:lnTo>
                  <a:lnTo>
                    <a:pt x="0" y="3240493"/>
                  </a:lnTo>
                  <a:lnTo>
                    <a:pt x="5487885" y="3240493"/>
                  </a:lnTo>
                  <a:lnTo>
                    <a:pt x="5487885" y="613613"/>
                  </a:lnTo>
                  <a:lnTo>
                    <a:pt x="4889347" y="0"/>
                  </a:lnTo>
                  <a:close/>
                </a:path>
              </a:pathLst>
            </a:custGeom>
            <a:solidFill>
              <a:srgbClr val="C6CC65"/>
            </a:solidFill>
            <a:effectLst>
              <a:outerShdw blurRad="50800" dist="38100" dir="2700000" algn="tl" rotWithShape="0">
                <a:prstClr val="black">
                  <a:alpha val="40000"/>
                </a:prstClr>
              </a:outerShdw>
            </a:effectLst>
          </p:spPr>
          <p:txBody>
            <a:bodyPr wrap="square" lIns="0" tIns="0" rIns="0" bIns="0" rtlCol="0"/>
            <a:lstStyle/>
            <a:p>
              <a:endParaRPr sz="2800">
                <a:latin typeface="+mj-lt"/>
              </a:endParaRPr>
            </a:p>
          </p:txBody>
        </p:sp>
        <p:sp>
          <p:nvSpPr>
            <p:cNvPr id="32" name="object 20">
              <a:extLst>
                <a:ext uri="{FF2B5EF4-FFF2-40B4-BE49-F238E27FC236}">
                  <a16:creationId xmlns:a16="http://schemas.microsoft.com/office/drawing/2014/main" id="{80BCEEB4-8C30-B94A-8AA8-AF34D6052C6B}"/>
                </a:ext>
              </a:extLst>
            </p:cNvPr>
            <p:cNvSpPr txBox="1"/>
            <p:nvPr/>
          </p:nvSpPr>
          <p:spPr>
            <a:xfrm>
              <a:off x="782196" y="551439"/>
              <a:ext cx="8978029" cy="571310"/>
            </a:xfrm>
            <a:prstGeom prst="rect">
              <a:avLst/>
            </a:prstGeom>
          </p:spPr>
          <p:txBody>
            <a:bodyPr vert="horz" wrap="square" lIns="0" tIns="17145" rIns="0" bIns="0" rtlCol="0">
              <a:spAutoFit/>
            </a:bodyPr>
            <a:lstStyle/>
            <a:p>
              <a:pPr marL="12700">
                <a:lnSpc>
                  <a:spcPct val="100000"/>
                </a:lnSpc>
                <a:spcBef>
                  <a:spcPts val="135"/>
                </a:spcBef>
              </a:pPr>
              <a:r>
                <a:rPr lang="nb-NO" sz="3600" b="1" spc="10" dirty="0">
                  <a:solidFill>
                    <a:srgbClr val="231F20"/>
                  </a:solidFill>
                  <a:latin typeface="+mj-lt"/>
                  <a:cs typeface="HelveticaNeue-Medium"/>
                </a:rPr>
                <a:t>Hva er internkontroll</a:t>
              </a:r>
              <a:r>
                <a:rPr sz="3600" b="1" spc="10" dirty="0">
                  <a:solidFill>
                    <a:srgbClr val="231F20"/>
                  </a:solidFill>
                  <a:latin typeface="+mj-lt"/>
                  <a:cs typeface="HelveticaNeue-Medium"/>
                </a:rPr>
                <a:t>?</a:t>
              </a:r>
              <a:endParaRPr sz="3600" b="1" dirty="0">
                <a:latin typeface="+mj-lt"/>
                <a:cs typeface="HelveticaNeue-Medium"/>
              </a:endParaRPr>
            </a:p>
          </p:txBody>
        </p:sp>
      </p:grpSp>
      <p:sp>
        <p:nvSpPr>
          <p:cNvPr id="9" name="object 11">
            <a:extLst>
              <a:ext uri="{FF2B5EF4-FFF2-40B4-BE49-F238E27FC236}">
                <a16:creationId xmlns:a16="http://schemas.microsoft.com/office/drawing/2014/main" id="{91607F2B-3D2D-AE45-ACE6-9866167F0A86}"/>
              </a:ext>
            </a:extLst>
          </p:cNvPr>
          <p:cNvSpPr/>
          <p:nvPr/>
        </p:nvSpPr>
        <p:spPr>
          <a:xfrm>
            <a:off x="3147484" y="1347677"/>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HMS</a:t>
            </a:r>
            <a:endParaRPr dirty="0">
              <a:latin typeface="+mj-lt"/>
            </a:endParaRPr>
          </a:p>
        </p:txBody>
      </p:sp>
      <p:sp>
        <p:nvSpPr>
          <p:cNvPr id="10" name="object 11">
            <a:extLst>
              <a:ext uri="{FF2B5EF4-FFF2-40B4-BE49-F238E27FC236}">
                <a16:creationId xmlns:a16="http://schemas.microsoft.com/office/drawing/2014/main" id="{91607F2B-3D2D-AE45-ACE6-9866167F0A86}"/>
              </a:ext>
            </a:extLst>
          </p:cNvPr>
          <p:cNvSpPr/>
          <p:nvPr/>
        </p:nvSpPr>
        <p:spPr>
          <a:xfrm>
            <a:off x="811688" y="1347676"/>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Registrere avvik</a:t>
            </a:r>
            <a:endParaRPr dirty="0">
              <a:latin typeface="+mj-lt"/>
            </a:endParaRPr>
          </a:p>
        </p:txBody>
      </p:sp>
      <p:sp>
        <p:nvSpPr>
          <p:cNvPr id="11" name="object 11">
            <a:extLst>
              <a:ext uri="{FF2B5EF4-FFF2-40B4-BE49-F238E27FC236}">
                <a16:creationId xmlns:a16="http://schemas.microsoft.com/office/drawing/2014/main" id="{91607F2B-3D2D-AE45-ACE6-9866167F0A86}"/>
              </a:ext>
            </a:extLst>
          </p:cNvPr>
          <p:cNvSpPr/>
          <p:nvPr/>
        </p:nvSpPr>
        <p:spPr>
          <a:xfrm>
            <a:off x="3147484" y="2179525"/>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Internkontroll-forskriften</a:t>
            </a:r>
            <a:endParaRPr dirty="0">
              <a:latin typeface="+mj-lt"/>
            </a:endParaRPr>
          </a:p>
        </p:txBody>
      </p:sp>
      <p:sp>
        <p:nvSpPr>
          <p:cNvPr id="12" name="object 11">
            <a:extLst>
              <a:ext uri="{FF2B5EF4-FFF2-40B4-BE49-F238E27FC236}">
                <a16:creationId xmlns:a16="http://schemas.microsoft.com/office/drawing/2014/main" id="{91607F2B-3D2D-AE45-ACE6-9866167F0A86}"/>
              </a:ext>
            </a:extLst>
          </p:cNvPr>
          <p:cNvSpPr/>
          <p:nvPr/>
        </p:nvSpPr>
        <p:spPr>
          <a:xfrm>
            <a:off x="811688" y="3006965"/>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Unngå svindel</a:t>
            </a:r>
            <a:endParaRPr dirty="0">
              <a:latin typeface="+mj-lt"/>
            </a:endParaRPr>
          </a:p>
        </p:txBody>
      </p:sp>
      <p:sp>
        <p:nvSpPr>
          <p:cNvPr id="13" name="object 11">
            <a:extLst>
              <a:ext uri="{FF2B5EF4-FFF2-40B4-BE49-F238E27FC236}">
                <a16:creationId xmlns:a16="http://schemas.microsoft.com/office/drawing/2014/main" id="{91607F2B-3D2D-AE45-ACE6-9866167F0A86}"/>
              </a:ext>
            </a:extLst>
          </p:cNvPr>
          <p:cNvSpPr/>
          <p:nvPr/>
        </p:nvSpPr>
        <p:spPr>
          <a:xfrm>
            <a:off x="811688" y="2179525"/>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Unngå underslag</a:t>
            </a:r>
            <a:endParaRPr dirty="0">
              <a:latin typeface="+mj-lt"/>
            </a:endParaRPr>
          </a:p>
        </p:txBody>
      </p:sp>
      <p:sp>
        <p:nvSpPr>
          <p:cNvPr id="14" name="object 11">
            <a:extLst>
              <a:ext uri="{FF2B5EF4-FFF2-40B4-BE49-F238E27FC236}">
                <a16:creationId xmlns:a16="http://schemas.microsoft.com/office/drawing/2014/main" id="{91607F2B-3D2D-AE45-ACE6-9866167F0A86}"/>
              </a:ext>
            </a:extLst>
          </p:cNvPr>
          <p:cNvSpPr/>
          <p:nvPr/>
        </p:nvSpPr>
        <p:spPr>
          <a:xfrm>
            <a:off x="3147484" y="3836120"/>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Antikorrupsjon</a:t>
            </a:r>
            <a:endParaRPr dirty="0">
              <a:latin typeface="+mj-lt"/>
            </a:endParaRPr>
          </a:p>
        </p:txBody>
      </p:sp>
      <p:sp>
        <p:nvSpPr>
          <p:cNvPr id="15" name="object 11">
            <a:extLst>
              <a:ext uri="{FF2B5EF4-FFF2-40B4-BE49-F238E27FC236}">
                <a16:creationId xmlns:a16="http://schemas.microsoft.com/office/drawing/2014/main" id="{91607F2B-3D2D-AE45-ACE6-9866167F0A86}"/>
              </a:ext>
            </a:extLst>
          </p:cNvPr>
          <p:cNvSpPr/>
          <p:nvPr/>
        </p:nvSpPr>
        <p:spPr>
          <a:xfrm>
            <a:off x="811688" y="3836120"/>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Høy etisk standard</a:t>
            </a:r>
          </a:p>
        </p:txBody>
      </p:sp>
      <p:sp>
        <p:nvSpPr>
          <p:cNvPr id="16" name="object 11">
            <a:extLst>
              <a:ext uri="{FF2B5EF4-FFF2-40B4-BE49-F238E27FC236}">
                <a16:creationId xmlns:a16="http://schemas.microsoft.com/office/drawing/2014/main" id="{91607F2B-3D2D-AE45-ACE6-9866167F0A86}"/>
              </a:ext>
            </a:extLst>
          </p:cNvPr>
          <p:cNvSpPr/>
          <p:nvPr/>
        </p:nvSpPr>
        <p:spPr>
          <a:xfrm>
            <a:off x="5483280" y="3836120"/>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Medisinhåndtering</a:t>
            </a:r>
          </a:p>
        </p:txBody>
      </p:sp>
      <p:sp>
        <p:nvSpPr>
          <p:cNvPr id="17" name="object 11">
            <a:extLst>
              <a:ext uri="{FF2B5EF4-FFF2-40B4-BE49-F238E27FC236}">
                <a16:creationId xmlns:a16="http://schemas.microsoft.com/office/drawing/2014/main" id="{91607F2B-3D2D-AE45-ACE6-9866167F0A86}"/>
              </a:ext>
            </a:extLst>
          </p:cNvPr>
          <p:cNvSpPr/>
          <p:nvPr/>
        </p:nvSpPr>
        <p:spPr>
          <a:xfrm>
            <a:off x="808916" y="4668271"/>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Hygiene og smittevern</a:t>
            </a:r>
          </a:p>
        </p:txBody>
      </p:sp>
      <p:sp>
        <p:nvSpPr>
          <p:cNvPr id="18" name="object 11">
            <a:extLst>
              <a:ext uri="{FF2B5EF4-FFF2-40B4-BE49-F238E27FC236}">
                <a16:creationId xmlns:a16="http://schemas.microsoft.com/office/drawing/2014/main" id="{91607F2B-3D2D-AE45-ACE6-9866167F0A86}"/>
              </a:ext>
            </a:extLst>
          </p:cNvPr>
          <p:cNvSpPr/>
          <p:nvPr/>
        </p:nvSpPr>
        <p:spPr>
          <a:xfrm>
            <a:off x="797582" y="5495711"/>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Personvern</a:t>
            </a:r>
          </a:p>
        </p:txBody>
      </p:sp>
      <p:sp>
        <p:nvSpPr>
          <p:cNvPr id="19" name="object 11">
            <a:extLst>
              <a:ext uri="{FF2B5EF4-FFF2-40B4-BE49-F238E27FC236}">
                <a16:creationId xmlns:a16="http://schemas.microsoft.com/office/drawing/2014/main" id="{91607F2B-3D2D-AE45-ACE6-9866167F0A86}"/>
              </a:ext>
            </a:extLst>
          </p:cNvPr>
          <p:cNvSpPr/>
          <p:nvPr/>
        </p:nvSpPr>
        <p:spPr>
          <a:xfrm>
            <a:off x="3147484" y="3006965"/>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Datasikkerhet</a:t>
            </a:r>
          </a:p>
        </p:txBody>
      </p:sp>
      <p:sp>
        <p:nvSpPr>
          <p:cNvPr id="20" name="object 11">
            <a:extLst>
              <a:ext uri="{FF2B5EF4-FFF2-40B4-BE49-F238E27FC236}">
                <a16:creationId xmlns:a16="http://schemas.microsoft.com/office/drawing/2014/main" id="{91607F2B-3D2D-AE45-ACE6-9866167F0A86}"/>
              </a:ext>
            </a:extLst>
          </p:cNvPr>
          <p:cNvSpPr/>
          <p:nvPr/>
        </p:nvSpPr>
        <p:spPr>
          <a:xfrm>
            <a:off x="3147484" y="4668271"/>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Fakturakontroll</a:t>
            </a:r>
          </a:p>
        </p:txBody>
      </p:sp>
      <p:sp>
        <p:nvSpPr>
          <p:cNvPr id="21" name="object 11">
            <a:extLst>
              <a:ext uri="{FF2B5EF4-FFF2-40B4-BE49-F238E27FC236}">
                <a16:creationId xmlns:a16="http://schemas.microsoft.com/office/drawing/2014/main" id="{91607F2B-3D2D-AE45-ACE6-9866167F0A86}"/>
              </a:ext>
            </a:extLst>
          </p:cNvPr>
          <p:cNvSpPr/>
          <p:nvPr/>
        </p:nvSpPr>
        <p:spPr>
          <a:xfrm>
            <a:off x="5483280" y="1347677"/>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Vannkvalitet</a:t>
            </a:r>
            <a:endParaRPr dirty="0">
              <a:latin typeface="+mj-lt"/>
            </a:endParaRPr>
          </a:p>
        </p:txBody>
      </p:sp>
      <p:sp>
        <p:nvSpPr>
          <p:cNvPr id="22" name="object 11">
            <a:extLst>
              <a:ext uri="{FF2B5EF4-FFF2-40B4-BE49-F238E27FC236}">
                <a16:creationId xmlns:a16="http://schemas.microsoft.com/office/drawing/2014/main" id="{91607F2B-3D2D-AE45-ACE6-9866167F0A86}"/>
              </a:ext>
            </a:extLst>
          </p:cNvPr>
          <p:cNvSpPr/>
          <p:nvPr/>
        </p:nvSpPr>
        <p:spPr>
          <a:xfrm>
            <a:off x="5483280" y="2179350"/>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Lekeplasser</a:t>
            </a:r>
            <a:endParaRPr dirty="0">
              <a:latin typeface="+mj-lt"/>
            </a:endParaRPr>
          </a:p>
        </p:txBody>
      </p:sp>
      <p:sp>
        <p:nvSpPr>
          <p:cNvPr id="23" name="object 11">
            <a:extLst>
              <a:ext uri="{FF2B5EF4-FFF2-40B4-BE49-F238E27FC236}">
                <a16:creationId xmlns:a16="http://schemas.microsoft.com/office/drawing/2014/main" id="{91607F2B-3D2D-AE45-ACE6-9866167F0A86}"/>
              </a:ext>
            </a:extLst>
          </p:cNvPr>
          <p:cNvSpPr/>
          <p:nvPr/>
        </p:nvSpPr>
        <p:spPr>
          <a:xfrm>
            <a:off x="5483280" y="3006964"/>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Brannsikkerhet</a:t>
            </a:r>
          </a:p>
        </p:txBody>
      </p:sp>
      <p:sp>
        <p:nvSpPr>
          <p:cNvPr id="24" name="object 11">
            <a:extLst>
              <a:ext uri="{FF2B5EF4-FFF2-40B4-BE49-F238E27FC236}">
                <a16:creationId xmlns:a16="http://schemas.microsoft.com/office/drawing/2014/main" id="{91607F2B-3D2D-AE45-ACE6-9866167F0A86}"/>
              </a:ext>
            </a:extLst>
          </p:cNvPr>
          <p:cNvSpPr/>
          <p:nvPr/>
        </p:nvSpPr>
        <p:spPr>
          <a:xfrm>
            <a:off x="3147484" y="5512341"/>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Vold og trusler</a:t>
            </a:r>
          </a:p>
        </p:txBody>
      </p:sp>
      <p:sp>
        <p:nvSpPr>
          <p:cNvPr id="25" name="object 11">
            <a:extLst>
              <a:ext uri="{FF2B5EF4-FFF2-40B4-BE49-F238E27FC236}">
                <a16:creationId xmlns:a16="http://schemas.microsoft.com/office/drawing/2014/main" id="{91607F2B-3D2D-AE45-ACE6-9866167F0A86}"/>
              </a:ext>
            </a:extLst>
          </p:cNvPr>
          <p:cNvSpPr/>
          <p:nvPr/>
        </p:nvSpPr>
        <p:spPr>
          <a:xfrm>
            <a:off x="5483280" y="4668271"/>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ROS-analyse</a:t>
            </a:r>
          </a:p>
        </p:txBody>
      </p:sp>
      <p:sp>
        <p:nvSpPr>
          <p:cNvPr id="26" name="object 11">
            <a:extLst>
              <a:ext uri="{FF2B5EF4-FFF2-40B4-BE49-F238E27FC236}">
                <a16:creationId xmlns:a16="http://schemas.microsoft.com/office/drawing/2014/main" id="{91607F2B-3D2D-AE45-ACE6-9866167F0A86}"/>
              </a:ext>
            </a:extLst>
          </p:cNvPr>
          <p:cNvSpPr/>
          <p:nvPr/>
        </p:nvSpPr>
        <p:spPr>
          <a:xfrm>
            <a:off x="5485811" y="5505383"/>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r>
              <a:rPr lang="nb-NO" dirty="0">
                <a:latin typeface="+mj-lt"/>
              </a:rPr>
              <a:t>Beredskap</a:t>
            </a:r>
          </a:p>
        </p:txBody>
      </p:sp>
      <p:sp>
        <p:nvSpPr>
          <p:cNvPr id="33" name="object 11">
            <a:extLst>
              <a:ext uri="{FF2B5EF4-FFF2-40B4-BE49-F238E27FC236}">
                <a16:creationId xmlns:a16="http://schemas.microsoft.com/office/drawing/2014/main" id="{91607F2B-3D2D-AE45-ACE6-9866167F0A86}"/>
              </a:ext>
            </a:extLst>
          </p:cNvPr>
          <p:cNvSpPr/>
          <p:nvPr/>
        </p:nvSpPr>
        <p:spPr>
          <a:xfrm>
            <a:off x="7835713" y="3851239"/>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endParaRPr lang="nb-NO" dirty="0">
              <a:latin typeface="+mj-lt"/>
            </a:endParaRPr>
          </a:p>
        </p:txBody>
      </p:sp>
      <p:sp>
        <p:nvSpPr>
          <p:cNvPr id="34" name="object 11">
            <a:extLst>
              <a:ext uri="{FF2B5EF4-FFF2-40B4-BE49-F238E27FC236}">
                <a16:creationId xmlns:a16="http://schemas.microsoft.com/office/drawing/2014/main" id="{91607F2B-3D2D-AE45-ACE6-9866167F0A86}"/>
              </a:ext>
            </a:extLst>
          </p:cNvPr>
          <p:cNvSpPr/>
          <p:nvPr/>
        </p:nvSpPr>
        <p:spPr>
          <a:xfrm>
            <a:off x="7835713" y="1362796"/>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endParaRPr dirty="0">
              <a:latin typeface="+mj-lt"/>
            </a:endParaRPr>
          </a:p>
        </p:txBody>
      </p:sp>
      <p:sp>
        <p:nvSpPr>
          <p:cNvPr id="35" name="object 11">
            <a:extLst>
              <a:ext uri="{FF2B5EF4-FFF2-40B4-BE49-F238E27FC236}">
                <a16:creationId xmlns:a16="http://schemas.microsoft.com/office/drawing/2014/main" id="{91607F2B-3D2D-AE45-ACE6-9866167F0A86}"/>
              </a:ext>
            </a:extLst>
          </p:cNvPr>
          <p:cNvSpPr/>
          <p:nvPr/>
        </p:nvSpPr>
        <p:spPr>
          <a:xfrm>
            <a:off x="7835713" y="2194469"/>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endParaRPr dirty="0">
              <a:latin typeface="+mj-lt"/>
            </a:endParaRPr>
          </a:p>
        </p:txBody>
      </p:sp>
      <p:sp>
        <p:nvSpPr>
          <p:cNvPr id="36" name="object 11">
            <a:extLst>
              <a:ext uri="{FF2B5EF4-FFF2-40B4-BE49-F238E27FC236}">
                <a16:creationId xmlns:a16="http://schemas.microsoft.com/office/drawing/2014/main" id="{91607F2B-3D2D-AE45-ACE6-9866167F0A86}"/>
              </a:ext>
            </a:extLst>
          </p:cNvPr>
          <p:cNvSpPr/>
          <p:nvPr/>
        </p:nvSpPr>
        <p:spPr>
          <a:xfrm>
            <a:off x="7835713" y="3022083"/>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endParaRPr lang="nb-NO" dirty="0">
              <a:latin typeface="+mj-lt"/>
            </a:endParaRPr>
          </a:p>
        </p:txBody>
      </p:sp>
      <p:sp>
        <p:nvSpPr>
          <p:cNvPr id="37" name="object 11">
            <a:extLst>
              <a:ext uri="{FF2B5EF4-FFF2-40B4-BE49-F238E27FC236}">
                <a16:creationId xmlns:a16="http://schemas.microsoft.com/office/drawing/2014/main" id="{91607F2B-3D2D-AE45-ACE6-9866167F0A86}"/>
              </a:ext>
            </a:extLst>
          </p:cNvPr>
          <p:cNvSpPr/>
          <p:nvPr/>
        </p:nvSpPr>
        <p:spPr>
          <a:xfrm>
            <a:off x="7835713" y="4683390"/>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endParaRPr lang="nb-NO" dirty="0">
              <a:latin typeface="+mj-lt"/>
            </a:endParaRPr>
          </a:p>
        </p:txBody>
      </p:sp>
      <p:sp>
        <p:nvSpPr>
          <p:cNvPr id="38" name="object 11">
            <a:extLst>
              <a:ext uri="{FF2B5EF4-FFF2-40B4-BE49-F238E27FC236}">
                <a16:creationId xmlns:a16="http://schemas.microsoft.com/office/drawing/2014/main" id="{91607F2B-3D2D-AE45-ACE6-9866167F0A86}"/>
              </a:ext>
            </a:extLst>
          </p:cNvPr>
          <p:cNvSpPr/>
          <p:nvPr/>
        </p:nvSpPr>
        <p:spPr>
          <a:xfrm>
            <a:off x="7838244" y="5520502"/>
            <a:ext cx="2230834" cy="762943"/>
          </a:xfrm>
          <a:custGeom>
            <a:avLst/>
            <a:gdLst/>
            <a:ahLst/>
            <a:cxnLst/>
            <a:rect l="l" t="t" r="r" b="b"/>
            <a:pathLst>
              <a:path w="1734185" h="593089">
                <a:moveTo>
                  <a:pt x="1523898" y="0"/>
                </a:moveTo>
                <a:lnTo>
                  <a:pt x="0" y="0"/>
                </a:lnTo>
                <a:lnTo>
                  <a:pt x="0" y="593013"/>
                </a:lnTo>
                <a:lnTo>
                  <a:pt x="1734121" y="593013"/>
                </a:lnTo>
                <a:lnTo>
                  <a:pt x="1734121" y="209753"/>
                </a:lnTo>
                <a:lnTo>
                  <a:pt x="1733651" y="209753"/>
                </a:lnTo>
                <a:lnTo>
                  <a:pt x="1523898" y="0"/>
                </a:lnTo>
                <a:close/>
              </a:path>
              <a:path w="1734185" h="593089">
                <a:moveTo>
                  <a:pt x="1734121" y="209283"/>
                </a:moveTo>
                <a:lnTo>
                  <a:pt x="1733651" y="209753"/>
                </a:lnTo>
                <a:lnTo>
                  <a:pt x="1734121" y="209753"/>
                </a:lnTo>
                <a:lnTo>
                  <a:pt x="1734121" y="209283"/>
                </a:lnTo>
                <a:close/>
              </a:path>
            </a:pathLst>
          </a:custGeom>
          <a:solidFill>
            <a:srgbClr val="C6CC65"/>
          </a:solidFill>
          <a:ln>
            <a:solidFill>
              <a:schemeClr val="accent3">
                <a:lumMod val="20000"/>
                <a:lumOff val="80000"/>
              </a:schemeClr>
            </a:solidFill>
          </a:ln>
          <a:effectLst>
            <a:outerShdw blurRad="50800" dist="38100" dir="2700000" algn="tl" rotWithShape="0">
              <a:prstClr val="black">
                <a:alpha val="40000"/>
              </a:prstClr>
            </a:outerShdw>
          </a:effectLst>
        </p:spPr>
        <p:txBody>
          <a:bodyPr wrap="square" lIns="108000" tIns="0" rIns="0" bIns="0" rtlCol="0" anchor="ctr"/>
          <a:lstStyle/>
          <a:p>
            <a:endParaRPr lang="nb-NO" dirty="0">
              <a:latin typeface="+mj-lt"/>
            </a:endParaRPr>
          </a:p>
        </p:txBody>
      </p:sp>
    </p:spTree>
    <p:extLst>
      <p:ext uri="{BB962C8B-B14F-4D97-AF65-F5344CB8AC3E}">
        <p14:creationId xmlns:p14="http://schemas.microsoft.com/office/powerpoint/2010/main" val="381515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ppt_w</p:attrName>
                                        </p:attrNameLst>
                                      </p:cBhvr>
                                      <p:tavLst>
                                        <p:tav tm="0">
                                          <p:val>
                                            <p:fltVal val="0"/>
                                          </p:val>
                                        </p:tav>
                                        <p:tav tm="100000">
                                          <p:val>
                                            <p:strVal val="#ppt_w"/>
                                          </p:val>
                                        </p:tav>
                                      </p:tavLst>
                                    </p:anim>
                                    <p:anim calcmode="lin" valueType="num">
                                      <p:cBhvr>
                                        <p:cTn id="85" dur="500" fill="hold"/>
                                        <p:tgtEl>
                                          <p:spTgt spid="22"/>
                                        </p:tgtEl>
                                        <p:attrNameLst>
                                          <p:attrName>ppt_h</p:attrName>
                                        </p:attrNameLst>
                                      </p:cBhvr>
                                      <p:tavLst>
                                        <p:tav tm="0">
                                          <p:val>
                                            <p:fltVal val="0"/>
                                          </p:val>
                                        </p:tav>
                                        <p:tav tm="100000">
                                          <p:val>
                                            <p:strVal val="#ppt_h"/>
                                          </p:val>
                                        </p:tav>
                                      </p:tavLst>
                                    </p:anim>
                                    <p:animEffect transition="in" filter="fade">
                                      <p:cBhvr>
                                        <p:cTn id="86" dur="5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fltVal val="0"/>
                                          </p:val>
                                        </p:tav>
                                        <p:tav tm="100000">
                                          <p:val>
                                            <p:strVal val="#ppt_h"/>
                                          </p:val>
                                        </p:tav>
                                      </p:tavLst>
                                    </p:anim>
                                    <p:animEffect transition="in" filter="fade">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p:cTn id="105" dur="500" fill="hold"/>
                                        <p:tgtEl>
                                          <p:spTgt spid="17"/>
                                        </p:tgtEl>
                                        <p:attrNameLst>
                                          <p:attrName>ppt_w</p:attrName>
                                        </p:attrNameLst>
                                      </p:cBhvr>
                                      <p:tavLst>
                                        <p:tav tm="0">
                                          <p:val>
                                            <p:fltVal val="0"/>
                                          </p:val>
                                        </p:tav>
                                        <p:tav tm="100000">
                                          <p:val>
                                            <p:strVal val="#ppt_w"/>
                                          </p:val>
                                        </p:tav>
                                      </p:tavLst>
                                    </p:anim>
                                    <p:anim calcmode="lin" valueType="num">
                                      <p:cBhvr>
                                        <p:cTn id="106" dur="500" fill="hold"/>
                                        <p:tgtEl>
                                          <p:spTgt spid="17"/>
                                        </p:tgtEl>
                                        <p:attrNameLst>
                                          <p:attrName>ppt_h</p:attrName>
                                        </p:attrNameLst>
                                      </p:cBhvr>
                                      <p:tavLst>
                                        <p:tav tm="0">
                                          <p:val>
                                            <p:fltVal val="0"/>
                                          </p:val>
                                        </p:tav>
                                        <p:tav tm="100000">
                                          <p:val>
                                            <p:strVal val="#ppt_h"/>
                                          </p:val>
                                        </p:tav>
                                      </p:tavLst>
                                    </p:anim>
                                    <p:animEffect transition="in" filter="fade">
                                      <p:cBhvr>
                                        <p:cTn id="107" dur="5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p:cTn id="112" dur="500" fill="hold"/>
                                        <p:tgtEl>
                                          <p:spTgt spid="15"/>
                                        </p:tgtEl>
                                        <p:attrNameLst>
                                          <p:attrName>ppt_w</p:attrName>
                                        </p:attrNameLst>
                                      </p:cBhvr>
                                      <p:tavLst>
                                        <p:tav tm="0">
                                          <p:val>
                                            <p:fltVal val="0"/>
                                          </p:val>
                                        </p:tav>
                                        <p:tav tm="100000">
                                          <p:val>
                                            <p:strVal val="#ppt_w"/>
                                          </p:val>
                                        </p:tav>
                                      </p:tavLst>
                                    </p:anim>
                                    <p:anim calcmode="lin" valueType="num">
                                      <p:cBhvr>
                                        <p:cTn id="113" dur="500" fill="hold"/>
                                        <p:tgtEl>
                                          <p:spTgt spid="15"/>
                                        </p:tgtEl>
                                        <p:attrNameLst>
                                          <p:attrName>ppt_h</p:attrName>
                                        </p:attrNameLst>
                                      </p:cBhvr>
                                      <p:tavLst>
                                        <p:tav tm="0">
                                          <p:val>
                                            <p:fltVal val="0"/>
                                          </p:val>
                                        </p:tav>
                                        <p:tav tm="100000">
                                          <p:val>
                                            <p:strVal val="#ppt_h"/>
                                          </p:val>
                                        </p:tav>
                                      </p:tavLst>
                                    </p:anim>
                                    <p:animEffect transition="in" filter="fade">
                                      <p:cBhvr>
                                        <p:cTn id="114" dur="500"/>
                                        <p:tgtEl>
                                          <p:spTgt spid="15"/>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26"/>
                                        </p:tgtEl>
                                        <p:attrNameLst>
                                          <p:attrName>style.visibility</p:attrName>
                                        </p:attrNameLst>
                                      </p:cBhvr>
                                      <p:to>
                                        <p:strVal val="visible"/>
                                      </p:to>
                                    </p:set>
                                    <p:anim calcmode="lin" valueType="num">
                                      <p:cBhvr>
                                        <p:cTn id="126" dur="500" fill="hold"/>
                                        <p:tgtEl>
                                          <p:spTgt spid="26"/>
                                        </p:tgtEl>
                                        <p:attrNameLst>
                                          <p:attrName>ppt_w</p:attrName>
                                        </p:attrNameLst>
                                      </p:cBhvr>
                                      <p:tavLst>
                                        <p:tav tm="0">
                                          <p:val>
                                            <p:fltVal val="0"/>
                                          </p:val>
                                        </p:tav>
                                        <p:tav tm="100000">
                                          <p:val>
                                            <p:strVal val="#ppt_w"/>
                                          </p:val>
                                        </p:tav>
                                      </p:tavLst>
                                    </p:anim>
                                    <p:anim calcmode="lin" valueType="num">
                                      <p:cBhvr>
                                        <p:cTn id="127" dur="500" fill="hold"/>
                                        <p:tgtEl>
                                          <p:spTgt spid="26"/>
                                        </p:tgtEl>
                                        <p:attrNameLst>
                                          <p:attrName>ppt_h</p:attrName>
                                        </p:attrNameLst>
                                      </p:cBhvr>
                                      <p:tavLst>
                                        <p:tav tm="0">
                                          <p:val>
                                            <p:fltVal val="0"/>
                                          </p:val>
                                        </p:tav>
                                        <p:tav tm="100000">
                                          <p:val>
                                            <p:strVal val="#ppt_h"/>
                                          </p:val>
                                        </p:tav>
                                      </p:tavLst>
                                    </p:anim>
                                    <p:animEffect transition="in" filter="fade">
                                      <p:cBhvr>
                                        <p:cTn id="128" dur="500"/>
                                        <p:tgtEl>
                                          <p:spTgt spid="26"/>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down)">
                                      <p:cBhvr>
                                        <p:cTn id="133" dur="500"/>
                                        <p:tgtEl>
                                          <p:spTgt spid="34"/>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35"/>
                                        </p:tgtEl>
                                        <p:attrNameLst>
                                          <p:attrName>style.visibility</p:attrName>
                                        </p:attrNameLst>
                                      </p:cBhvr>
                                      <p:to>
                                        <p:strVal val="visible"/>
                                      </p:to>
                                    </p:set>
                                    <p:animEffect transition="in" filter="wipe(down)">
                                      <p:cBhvr>
                                        <p:cTn id="136" dur="500"/>
                                        <p:tgtEl>
                                          <p:spTgt spid="35"/>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36"/>
                                        </p:tgtEl>
                                        <p:attrNameLst>
                                          <p:attrName>style.visibility</p:attrName>
                                        </p:attrNameLst>
                                      </p:cBhvr>
                                      <p:to>
                                        <p:strVal val="visible"/>
                                      </p:to>
                                    </p:set>
                                    <p:animEffect transition="in" filter="wipe(down)">
                                      <p:cBhvr>
                                        <p:cTn id="139" dur="500"/>
                                        <p:tgtEl>
                                          <p:spTgt spid="36"/>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wipe(down)">
                                      <p:cBhvr>
                                        <p:cTn id="142" dur="500"/>
                                        <p:tgtEl>
                                          <p:spTgt spid="33"/>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wipe(down)">
                                      <p:cBhvr>
                                        <p:cTn id="145" dur="500"/>
                                        <p:tgtEl>
                                          <p:spTgt spid="37"/>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wipe(down)">
                                      <p:cBhvr>
                                        <p:cTn id="14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3" grpId="0" animBg="1"/>
      <p:bldP spid="34" grpId="0" animBg="1"/>
      <p:bldP spid="35" grpId="0" animBg="1"/>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1200158" y="2589028"/>
            <a:ext cx="10048862" cy="1143000"/>
          </a:xfrm>
        </p:spPr>
        <p:txBody>
          <a:bodyPr>
            <a:noAutofit/>
          </a:bodyPr>
          <a:lstStyle/>
          <a:p>
            <a:pPr algn="ctr"/>
            <a:r>
              <a:rPr lang="nb-NO" sz="4800" dirty="0"/>
              <a:t>Når skal du gjøre risikovurderinger?</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7602278" y="4912241"/>
            <a:ext cx="4008475"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r>
              <a:rPr lang="nb-NO" sz="2400" dirty="0"/>
              <a:t>Mer risikobasert internkontroll</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7602278"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4532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0C3C52-6165-4677-8306-07C9F6F2DF1F}"/>
              </a:ext>
            </a:extLst>
          </p:cNvPr>
          <p:cNvSpPr>
            <a:spLocks noGrp="1"/>
          </p:cNvSpPr>
          <p:nvPr>
            <p:ph type="title"/>
          </p:nvPr>
        </p:nvSpPr>
        <p:spPr/>
        <p:txBody>
          <a:bodyPr>
            <a:normAutofit fontScale="90000"/>
          </a:bodyPr>
          <a:lstStyle/>
          <a:p>
            <a:r>
              <a:rPr lang="nb-NO" dirty="0"/>
              <a:t>Når skal du gjøre risikovurderinger?</a:t>
            </a:r>
          </a:p>
        </p:txBody>
      </p:sp>
      <p:sp>
        <p:nvSpPr>
          <p:cNvPr id="4" name="Plassholder for innhold 3">
            <a:extLst>
              <a:ext uri="{FF2B5EF4-FFF2-40B4-BE49-F238E27FC236}">
                <a16:creationId xmlns:a16="http://schemas.microsoft.com/office/drawing/2014/main" id="{B34CC091-E383-4AC6-AC43-4E3A0085AA9F}"/>
              </a:ext>
            </a:extLst>
          </p:cNvPr>
          <p:cNvSpPr>
            <a:spLocks noGrp="1"/>
          </p:cNvSpPr>
          <p:nvPr>
            <p:ph sz="quarter" idx="10"/>
          </p:nvPr>
        </p:nvSpPr>
        <p:spPr>
          <a:xfrm>
            <a:off x="609601" y="2367642"/>
            <a:ext cx="5343938" cy="3542269"/>
          </a:xfrm>
        </p:spPr>
        <p:txBody>
          <a:bodyPr/>
          <a:lstStyle/>
          <a:p>
            <a:r>
              <a:rPr lang="nb-NO" dirty="0" err="1"/>
              <a:t>Årshjul</a:t>
            </a:r>
            <a:endParaRPr lang="nb-NO" dirty="0"/>
          </a:p>
          <a:p>
            <a:r>
              <a:rPr lang="nb-NO" dirty="0"/>
              <a:t>Sentral enhet som bistår</a:t>
            </a:r>
          </a:p>
          <a:p>
            <a:r>
              <a:rPr lang="nb-NO" dirty="0"/>
              <a:t>Det er nødvendig</a:t>
            </a:r>
          </a:p>
          <a:p>
            <a:endParaRPr lang="nb-NO" dirty="0"/>
          </a:p>
        </p:txBody>
      </p:sp>
      <p:pic>
        <p:nvPicPr>
          <p:cNvPr id="10" name="Plassholder for bilde 9">
            <a:extLst>
              <a:ext uri="{FF2B5EF4-FFF2-40B4-BE49-F238E27FC236}">
                <a16:creationId xmlns:a16="http://schemas.microsoft.com/office/drawing/2014/main" id="{63E11F2E-F018-C841-947C-5676E607A06C}"/>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5788" t="-13253" r="-5472" b="-13253"/>
          <a:stretch/>
        </p:blipFill>
        <p:spPr>
          <a:xfrm>
            <a:off x="6096000" y="0"/>
            <a:ext cx="6096000" cy="6858000"/>
          </a:xfrm>
        </p:spPr>
      </p:pic>
    </p:spTree>
    <p:extLst>
      <p:ext uri="{BB962C8B-B14F-4D97-AF65-F5344CB8AC3E}">
        <p14:creationId xmlns:p14="http://schemas.microsoft.com/office/powerpoint/2010/main" val="2888080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6">
            <a:extLst>
              <a:ext uri="{FF2B5EF4-FFF2-40B4-BE49-F238E27FC236}">
                <a16:creationId xmlns:a16="http://schemas.microsoft.com/office/drawing/2014/main" id="{F6A0D7D8-C2B1-F941-A819-4109BE6B049B}"/>
              </a:ext>
            </a:extLst>
          </p:cNvPr>
          <p:cNvSpPr/>
          <p:nvPr/>
        </p:nvSpPr>
        <p:spPr>
          <a:xfrm>
            <a:off x="8762636" y="3429000"/>
            <a:ext cx="186191" cy="0"/>
          </a:xfrm>
          <a:custGeom>
            <a:avLst/>
            <a:gdLst/>
            <a:ahLst/>
            <a:cxnLst/>
            <a:rect l="l" t="t" r="r" b="b"/>
            <a:pathLst>
              <a:path w="121285">
                <a:moveTo>
                  <a:pt x="0" y="0"/>
                </a:moveTo>
                <a:lnTo>
                  <a:pt x="120853" y="0"/>
                </a:lnTo>
              </a:path>
            </a:pathLst>
          </a:custGeom>
          <a:ln w="15113">
            <a:solidFill>
              <a:srgbClr val="A7A9AC"/>
            </a:solidFill>
          </a:ln>
        </p:spPr>
        <p:txBody>
          <a:bodyPr wrap="square" lIns="0" tIns="0" rIns="0" bIns="0" rtlCol="0"/>
          <a:lstStyle/>
          <a:p>
            <a:endParaRPr/>
          </a:p>
        </p:txBody>
      </p:sp>
      <p:sp>
        <p:nvSpPr>
          <p:cNvPr id="23" name="object 7">
            <a:extLst>
              <a:ext uri="{FF2B5EF4-FFF2-40B4-BE49-F238E27FC236}">
                <a16:creationId xmlns:a16="http://schemas.microsoft.com/office/drawing/2014/main" id="{6553AE89-B395-6B48-9BAD-A7A2A2DB3F26}"/>
              </a:ext>
            </a:extLst>
          </p:cNvPr>
          <p:cNvSpPr/>
          <p:nvPr/>
        </p:nvSpPr>
        <p:spPr>
          <a:xfrm>
            <a:off x="8855463" y="3334165"/>
            <a:ext cx="117953" cy="190090"/>
          </a:xfrm>
          <a:custGeom>
            <a:avLst/>
            <a:gdLst/>
            <a:ahLst/>
            <a:cxnLst/>
            <a:rect l="l" t="t" r="r" b="b"/>
            <a:pathLst>
              <a:path w="76835" h="123825">
                <a:moveTo>
                  <a:pt x="10312" y="0"/>
                </a:moveTo>
                <a:lnTo>
                  <a:pt x="0" y="11061"/>
                </a:lnTo>
                <a:lnTo>
                  <a:pt x="54571" y="61785"/>
                </a:lnTo>
                <a:lnTo>
                  <a:pt x="0" y="112496"/>
                </a:lnTo>
                <a:lnTo>
                  <a:pt x="10312" y="123571"/>
                </a:lnTo>
                <a:lnTo>
                  <a:pt x="76758" y="61785"/>
                </a:lnTo>
                <a:lnTo>
                  <a:pt x="10312" y="0"/>
                </a:lnTo>
                <a:close/>
              </a:path>
            </a:pathLst>
          </a:custGeom>
          <a:solidFill>
            <a:srgbClr val="A7A9AC"/>
          </a:solidFill>
        </p:spPr>
        <p:txBody>
          <a:bodyPr wrap="square" lIns="0" tIns="0" rIns="0" bIns="0" rtlCol="0"/>
          <a:lstStyle/>
          <a:p>
            <a:endParaRPr/>
          </a:p>
        </p:txBody>
      </p:sp>
      <p:sp>
        <p:nvSpPr>
          <p:cNvPr id="25" name="bk object 16">
            <a:extLst>
              <a:ext uri="{FF2B5EF4-FFF2-40B4-BE49-F238E27FC236}">
                <a16:creationId xmlns:a16="http://schemas.microsoft.com/office/drawing/2014/main" id="{947DD15A-B85F-084D-A956-01E73D50B50C}"/>
              </a:ext>
            </a:extLst>
          </p:cNvPr>
          <p:cNvSpPr/>
          <p:nvPr/>
        </p:nvSpPr>
        <p:spPr>
          <a:xfrm>
            <a:off x="1556250" y="3431610"/>
            <a:ext cx="9213036" cy="779857"/>
          </a:xfrm>
          <a:custGeom>
            <a:avLst/>
            <a:gdLst/>
            <a:ahLst/>
            <a:cxnLst/>
            <a:rect l="l" t="t" r="r" b="b"/>
            <a:pathLst>
              <a:path w="6001384" h="508000">
                <a:moveTo>
                  <a:pt x="5888062" y="0"/>
                </a:moveTo>
                <a:lnTo>
                  <a:pt x="5932128" y="8896"/>
                </a:lnTo>
                <a:lnTo>
                  <a:pt x="5968112" y="33158"/>
                </a:lnTo>
                <a:lnTo>
                  <a:pt x="5992374" y="69142"/>
                </a:lnTo>
                <a:lnTo>
                  <a:pt x="6001270" y="113207"/>
                </a:lnTo>
                <a:lnTo>
                  <a:pt x="6001270" y="394792"/>
                </a:lnTo>
                <a:lnTo>
                  <a:pt x="5992374" y="438862"/>
                </a:lnTo>
                <a:lnTo>
                  <a:pt x="5968112" y="474846"/>
                </a:lnTo>
                <a:lnTo>
                  <a:pt x="5932128" y="499105"/>
                </a:lnTo>
                <a:lnTo>
                  <a:pt x="5888062" y="508000"/>
                </a:lnTo>
                <a:lnTo>
                  <a:pt x="113207" y="508000"/>
                </a:lnTo>
                <a:lnTo>
                  <a:pt x="69142" y="499105"/>
                </a:lnTo>
                <a:lnTo>
                  <a:pt x="33158" y="474846"/>
                </a:lnTo>
                <a:lnTo>
                  <a:pt x="8896" y="438862"/>
                </a:lnTo>
                <a:lnTo>
                  <a:pt x="0" y="394792"/>
                </a:lnTo>
                <a:lnTo>
                  <a:pt x="0" y="113207"/>
                </a:lnTo>
                <a:lnTo>
                  <a:pt x="8896" y="69142"/>
                </a:lnTo>
                <a:lnTo>
                  <a:pt x="33158" y="33158"/>
                </a:lnTo>
                <a:lnTo>
                  <a:pt x="69142" y="8896"/>
                </a:lnTo>
                <a:lnTo>
                  <a:pt x="113207" y="0"/>
                </a:lnTo>
              </a:path>
            </a:pathLst>
          </a:custGeom>
          <a:ln w="16624">
            <a:solidFill>
              <a:srgbClr val="A7A9AC"/>
            </a:solidFill>
          </a:ln>
        </p:spPr>
        <p:txBody>
          <a:bodyPr wrap="square" lIns="0" tIns="0" rIns="0" bIns="0" rtlCol="0"/>
          <a:lstStyle/>
          <a:p>
            <a:endParaRPr/>
          </a:p>
        </p:txBody>
      </p:sp>
      <p:sp>
        <p:nvSpPr>
          <p:cNvPr id="26" name="bk object 17">
            <a:extLst>
              <a:ext uri="{FF2B5EF4-FFF2-40B4-BE49-F238E27FC236}">
                <a16:creationId xmlns:a16="http://schemas.microsoft.com/office/drawing/2014/main" id="{E05D979C-B2E1-214E-9548-0B97CB1BC635}"/>
              </a:ext>
            </a:extLst>
          </p:cNvPr>
          <p:cNvSpPr/>
          <p:nvPr/>
        </p:nvSpPr>
        <p:spPr>
          <a:xfrm>
            <a:off x="6104606" y="4112175"/>
            <a:ext cx="98457" cy="193988"/>
          </a:xfrm>
          <a:custGeom>
            <a:avLst/>
            <a:gdLst/>
            <a:ahLst/>
            <a:cxnLst/>
            <a:rect l="l" t="t" r="r" b="b"/>
            <a:pathLst>
              <a:path w="64135" h="126364">
                <a:moveTo>
                  <a:pt x="64122" y="125907"/>
                </a:moveTo>
                <a:lnTo>
                  <a:pt x="0" y="61785"/>
                </a:lnTo>
                <a:lnTo>
                  <a:pt x="61785" y="0"/>
                </a:lnTo>
              </a:path>
            </a:pathLst>
          </a:custGeom>
          <a:ln w="16624">
            <a:solidFill>
              <a:srgbClr val="A7A9AC"/>
            </a:solidFill>
          </a:ln>
        </p:spPr>
        <p:txBody>
          <a:bodyPr wrap="square" lIns="0" tIns="0" rIns="0" bIns="0" rtlCol="0"/>
          <a:lstStyle/>
          <a:p>
            <a:endParaRPr/>
          </a:p>
        </p:txBody>
      </p:sp>
      <p:sp>
        <p:nvSpPr>
          <p:cNvPr id="27" name="bk object 18">
            <a:extLst>
              <a:ext uri="{FF2B5EF4-FFF2-40B4-BE49-F238E27FC236}">
                <a16:creationId xmlns:a16="http://schemas.microsoft.com/office/drawing/2014/main" id="{32197961-02CD-A84E-9479-4715C6D83484}"/>
              </a:ext>
            </a:extLst>
          </p:cNvPr>
          <p:cNvSpPr/>
          <p:nvPr/>
        </p:nvSpPr>
        <p:spPr>
          <a:xfrm>
            <a:off x="3347485" y="3429000"/>
            <a:ext cx="186191" cy="0"/>
          </a:xfrm>
          <a:custGeom>
            <a:avLst/>
            <a:gdLst/>
            <a:ahLst/>
            <a:cxnLst/>
            <a:rect l="l" t="t" r="r" b="b"/>
            <a:pathLst>
              <a:path w="121285">
                <a:moveTo>
                  <a:pt x="0" y="0"/>
                </a:moveTo>
                <a:lnTo>
                  <a:pt x="120840" y="0"/>
                </a:lnTo>
              </a:path>
            </a:pathLst>
          </a:custGeom>
          <a:ln w="15113">
            <a:solidFill>
              <a:srgbClr val="A7A9AC"/>
            </a:solidFill>
          </a:ln>
        </p:spPr>
        <p:txBody>
          <a:bodyPr wrap="square" lIns="0" tIns="0" rIns="0" bIns="0" rtlCol="0"/>
          <a:lstStyle/>
          <a:p>
            <a:endParaRPr/>
          </a:p>
        </p:txBody>
      </p:sp>
      <p:sp>
        <p:nvSpPr>
          <p:cNvPr id="28" name="bk object 19">
            <a:extLst>
              <a:ext uri="{FF2B5EF4-FFF2-40B4-BE49-F238E27FC236}">
                <a16:creationId xmlns:a16="http://schemas.microsoft.com/office/drawing/2014/main" id="{0BF78256-057E-3146-A877-FD5FA1567A00}"/>
              </a:ext>
            </a:extLst>
          </p:cNvPr>
          <p:cNvSpPr/>
          <p:nvPr/>
        </p:nvSpPr>
        <p:spPr>
          <a:xfrm>
            <a:off x="3440311" y="3334165"/>
            <a:ext cx="117953" cy="190090"/>
          </a:xfrm>
          <a:custGeom>
            <a:avLst/>
            <a:gdLst/>
            <a:ahLst/>
            <a:cxnLst/>
            <a:rect l="l" t="t" r="r" b="b"/>
            <a:pathLst>
              <a:path w="76835" h="123825">
                <a:moveTo>
                  <a:pt x="10312" y="0"/>
                </a:moveTo>
                <a:lnTo>
                  <a:pt x="0" y="11061"/>
                </a:lnTo>
                <a:lnTo>
                  <a:pt x="54571" y="61785"/>
                </a:lnTo>
                <a:lnTo>
                  <a:pt x="0" y="112496"/>
                </a:lnTo>
                <a:lnTo>
                  <a:pt x="10312" y="123571"/>
                </a:lnTo>
                <a:lnTo>
                  <a:pt x="76758" y="61785"/>
                </a:lnTo>
                <a:lnTo>
                  <a:pt x="10312" y="0"/>
                </a:lnTo>
                <a:close/>
              </a:path>
            </a:pathLst>
          </a:custGeom>
          <a:solidFill>
            <a:srgbClr val="A7A9AC"/>
          </a:solidFill>
        </p:spPr>
        <p:txBody>
          <a:bodyPr wrap="square" lIns="0" tIns="0" rIns="0" bIns="0" rtlCol="0"/>
          <a:lstStyle/>
          <a:p>
            <a:endParaRPr/>
          </a:p>
        </p:txBody>
      </p:sp>
      <p:sp>
        <p:nvSpPr>
          <p:cNvPr id="29" name="bk object 20">
            <a:extLst>
              <a:ext uri="{FF2B5EF4-FFF2-40B4-BE49-F238E27FC236}">
                <a16:creationId xmlns:a16="http://schemas.microsoft.com/office/drawing/2014/main" id="{8E7ACDA9-7F14-D641-AC0C-AF30CF67D7B0}"/>
              </a:ext>
            </a:extLst>
          </p:cNvPr>
          <p:cNvSpPr/>
          <p:nvPr/>
        </p:nvSpPr>
        <p:spPr>
          <a:xfrm>
            <a:off x="5145230" y="3429000"/>
            <a:ext cx="186191" cy="0"/>
          </a:xfrm>
          <a:custGeom>
            <a:avLst/>
            <a:gdLst/>
            <a:ahLst/>
            <a:cxnLst/>
            <a:rect l="l" t="t" r="r" b="b"/>
            <a:pathLst>
              <a:path w="121285">
                <a:moveTo>
                  <a:pt x="0" y="0"/>
                </a:moveTo>
                <a:lnTo>
                  <a:pt x="120840" y="0"/>
                </a:lnTo>
              </a:path>
            </a:pathLst>
          </a:custGeom>
          <a:ln w="15113">
            <a:solidFill>
              <a:srgbClr val="A7A9AC"/>
            </a:solidFill>
          </a:ln>
        </p:spPr>
        <p:txBody>
          <a:bodyPr wrap="square" lIns="0" tIns="0" rIns="0" bIns="0" rtlCol="0"/>
          <a:lstStyle/>
          <a:p>
            <a:endParaRPr/>
          </a:p>
        </p:txBody>
      </p:sp>
      <p:sp>
        <p:nvSpPr>
          <p:cNvPr id="30" name="bk object 21">
            <a:extLst>
              <a:ext uri="{FF2B5EF4-FFF2-40B4-BE49-F238E27FC236}">
                <a16:creationId xmlns:a16="http://schemas.microsoft.com/office/drawing/2014/main" id="{D92A871F-908F-9942-9BEB-481918B9AF39}"/>
              </a:ext>
            </a:extLst>
          </p:cNvPr>
          <p:cNvSpPr/>
          <p:nvPr/>
        </p:nvSpPr>
        <p:spPr>
          <a:xfrm>
            <a:off x="5238056" y="3334165"/>
            <a:ext cx="117953" cy="190090"/>
          </a:xfrm>
          <a:custGeom>
            <a:avLst/>
            <a:gdLst/>
            <a:ahLst/>
            <a:cxnLst/>
            <a:rect l="l" t="t" r="r" b="b"/>
            <a:pathLst>
              <a:path w="76835" h="123825">
                <a:moveTo>
                  <a:pt x="10312" y="0"/>
                </a:moveTo>
                <a:lnTo>
                  <a:pt x="0" y="11061"/>
                </a:lnTo>
                <a:lnTo>
                  <a:pt x="54571" y="61785"/>
                </a:lnTo>
                <a:lnTo>
                  <a:pt x="0" y="112496"/>
                </a:lnTo>
                <a:lnTo>
                  <a:pt x="10312" y="123571"/>
                </a:lnTo>
                <a:lnTo>
                  <a:pt x="76758" y="61785"/>
                </a:lnTo>
                <a:lnTo>
                  <a:pt x="10312" y="0"/>
                </a:lnTo>
                <a:close/>
              </a:path>
            </a:pathLst>
          </a:custGeom>
          <a:solidFill>
            <a:srgbClr val="A7A9AC"/>
          </a:solidFill>
        </p:spPr>
        <p:txBody>
          <a:bodyPr wrap="square" lIns="0" tIns="0" rIns="0" bIns="0" rtlCol="0"/>
          <a:lstStyle/>
          <a:p>
            <a:endParaRPr/>
          </a:p>
        </p:txBody>
      </p:sp>
      <p:sp>
        <p:nvSpPr>
          <p:cNvPr id="31" name="bk object 22">
            <a:extLst>
              <a:ext uri="{FF2B5EF4-FFF2-40B4-BE49-F238E27FC236}">
                <a16:creationId xmlns:a16="http://schemas.microsoft.com/office/drawing/2014/main" id="{A38F990E-6B15-4A4F-9BFF-F7D529F8BFDB}"/>
              </a:ext>
            </a:extLst>
          </p:cNvPr>
          <p:cNvSpPr/>
          <p:nvPr/>
        </p:nvSpPr>
        <p:spPr>
          <a:xfrm>
            <a:off x="6954018" y="3429000"/>
            <a:ext cx="186191" cy="0"/>
          </a:xfrm>
          <a:custGeom>
            <a:avLst/>
            <a:gdLst/>
            <a:ahLst/>
            <a:cxnLst/>
            <a:rect l="l" t="t" r="r" b="b"/>
            <a:pathLst>
              <a:path w="121285">
                <a:moveTo>
                  <a:pt x="0" y="0"/>
                </a:moveTo>
                <a:lnTo>
                  <a:pt x="120840" y="0"/>
                </a:lnTo>
              </a:path>
            </a:pathLst>
          </a:custGeom>
          <a:ln w="15113">
            <a:solidFill>
              <a:srgbClr val="A7A9AC"/>
            </a:solidFill>
          </a:ln>
        </p:spPr>
        <p:txBody>
          <a:bodyPr wrap="square" lIns="0" tIns="0" rIns="0" bIns="0" rtlCol="0"/>
          <a:lstStyle/>
          <a:p>
            <a:endParaRPr/>
          </a:p>
        </p:txBody>
      </p:sp>
      <p:sp>
        <p:nvSpPr>
          <p:cNvPr id="32" name="bk object 23">
            <a:extLst>
              <a:ext uri="{FF2B5EF4-FFF2-40B4-BE49-F238E27FC236}">
                <a16:creationId xmlns:a16="http://schemas.microsoft.com/office/drawing/2014/main" id="{34F6F7E1-6074-F44E-8A29-1BF787E5734F}"/>
              </a:ext>
            </a:extLst>
          </p:cNvPr>
          <p:cNvSpPr/>
          <p:nvPr/>
        </p:nvSpPr>
        <p:spPr>
          <a:xfrm>
            <a:off x="7046846" y="3334165"/>
            <a:ext cx="117953" cy="190090"/>
          </a:xfrm>
          <a:custGeom>
            <a:avLst/>
            <a:gdLst/>
            <a:ahLst/>
            <a:cxnLst/>
            <a:rect l="l" t="t" r="r" b="b"/>
            <a:pathLst>
              <a:path w="76835" h="123825">
                <a:moveTo>
                  <a:pt x="10312" y="0"/>
                </a:moveTo>
                <a:lnTo>
                  <a:pt x="0" y="11061"/>
                </a:lnTo>
                <a:lnTo>
                  <a:pt x="54571" y="61785"/>
                </a:lnTo>
                <a:lnTo>
                  <a:pt x="0" y="112496"/>
                </a:lnTo>
                <a:lnTo>
                  <a:pt x="10312" y="123571"/>
                </a:lnTo>
                <a:lnTo>
                  <a:pt x="76746" y="61785"/>
                </a:lnTo>
                <a:lnTo>
                  <a:pt x="10312" y="0"/>
                </a:lnTo>
                <a:close/>
              </a:path>
            </a:pathLst>
          </a:custGeom>
          <a:solidFill>
            <a:srgbClr val="A7A9AC"/>
          </a:solidFill>
        </p:spPr>
        <p:txBody>
          <a:bodyPr wrap="square" lIns="0" tIns="0" rIns="0" bIns="0" rtlCol="0"/>
          <a:lstStyle/>
          <a:p>
            <a:endParaRPr/>
          </a:p>
        </p:txBody>
      </p:sp>
      <p:sp>
        <p:nvSpPr>
          <p:cNvPr id="34" name="Rektangel 33">
            <a:extLst>
              <a:ext uri="{FF2B5EF4-FFF2-40B4-BE49-F238E27FC236}">
                <a16:creationId xmlns:a16="http://schemas.microsoft.com/office/drawing/2014/main" id="{131AC03C-E2A6-1D4C-86C9-F75795A81BBE}"/>
              </a:ext>
            </a:extLst>
          </p:cNvPr>
          <p:cNvSpPr/>
          <p:nvPr/>
        </p:nvSpPr>
        <p:spPr>
          <a:xfrm>
            <a:off x="1821771" y="2926479"/>
            <a:ext cx="1452484" cy="1005041"/>
          </a:xfrm>
          <a:prstGeom prst="rect">
            <a:avLst/>
          </a:prstGeom>
          <a:solidFill>
            <a:srgbClr val="B9DF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500" dirty="0">
                <a:solidFill>
                  <a:schemeClr val="tx1"/>
                </a:solidFill>
              </a:rPr>
              <a:t>Hva kan </a:t>
            </a:r>
          </a:p>
          <a:p>
            <a:pPr algn="ctr"/>
            <a:r>
              <a:rPr lang="nb-NO" sz="1500" dirty="0">
                <a:solidFill>
                  <a:schemeClr val="tx1"/>
                </a:solidFill>
              </a:rPr>
              <a:t>gå galt?</a:t>
            </a:r>
          </a:p>
        </p:txBody>
      </p:sp>
      <p:sp>
        <p:nvSpPr>
          <p:cNvPr id="35" name="Rektangel 34">
            <a:extLst>
              <a:ext uri="{FF2B5EF4-FFF2-40B4-BE49-F238E27FC236}">
                <a16:creationId xmlns:a16="http://schemas.microsoft.com/office/drawing/2014/main" id="{E3F22AB2-9278-C240-A87E-3C4ADE6F022B}"/>
              </a:ext>
            </a:extLst>
          </p:cNvPr>
          <p:cNvSpPr/>
          <p:nvPr/>
        </p:nvSpPr>
        <p:spPr>
          <a:xfrm>
            <a:off x="3614945" y="2926479"/>
            <a:ext cx="1452484" cy="1005041"/>
          </a:xfrm>
          <a:prstGeom prst="rect">
            <a:avLst/>
          </a:prstGeom>
          <a:solidFill>
            <a:srgbClr val="B9DF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500" dirty="0">
                <a:solidFill>
                  <a:schemeClr val="tx1"/>
                </a:solidFill>
              </a:rPr>
              <a:t>Hvor galt kan det gå?</a:t>
            </a:r>
          </a:p>
        </p:txBody>
      </p:sp>
      <p:sp>
        <p:nvSpPr>
          <p:cNvPr id="36" name="Rektangel 35">
            <a:extLst>
              <a:ext uri="{FF2B5EF4-FFF2-40B4-BE49-F238E27FC236}">
                <a16:creationId xmlns:a16="http://schemas.microsoft.com/office/drawing/2014/main" id="{3A38E367-78C8-BC43-916A-5CB08E8DB6C4}"/>
              </a:ext>
            </a:extLst>
          </p:cNvPr>
          <p:cNvSpPr/>
          <p:nvPr/>
        </p:nvSpPr>
        <p:spPr>
          <a:xfrm>
            <a:off x="5443745" y="2926479"/>
            <a:ext cx="1452484" cy="1005041"/>
          </a:xfrm>
          <a:prstGeom prst="rect">
            <a:avLst/>
          </a:prstGeom>
          <a:solidFill>
            <a:srgbClr val="C9CE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500" dirty="0">
                <a:solidFill>
                  <a:schemeClr val="tx1"/>
                </a:solidFill>
              </a:rPr>
              <a:t>Hva er gjort for å unngå at det går galt?</a:t>
            </a:r>
          </a:p>
        </p:txBody>
      </p:sp>
      <p:sp>
        <p:nvSpPr>
          <p:cNvPr id="37" name="Rektangel 36">
            <a:extLst>
              <a:ext uri="{FF2B5EF4-FFF2-40B4-BE49-F238E27FC236}">
                <a16:creationId xmlns:a16="http://schemas.microsoft.com/office/drawing/2014/main" id="{AD2F5EA3-9E53-FD4B-A2FD-2A7C3A5D2B50}"/>
              </a:ext>
            </a:extLst>
          </p:cNvPr>
          <p:cNvSpPr/>
          <p:nvPr/>
        </p:nvSpPr>
        <p:spPr>
          <a:xfrm>
            <a:off x="7248795" y="2926479"/>
            <a:ext cx="1452484" cy="1005041"/>
          </a:xfrm>
          <a:prstGeom prst="rect">
            <a:avLst/>
          </a:prstGeom>
          <a:solidFill>
            <a:srgbClr val="C9CE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500" dirty="0">
                <a:solidFill>
                  <a:schemeClr val="tx1"/>
                </a:solidFill>
              </a:rPr>
              <a:t>Er det nok?</a:t>
            </a:r>
          </a:p>
        </p:txBody>
      </p:sp>
      <p:sp>
        <p:nvSpPr>
          <p:cNvPr id="38" name="Rektangel 37">
            <a:extLst>
              <a:ext uri="{FF2B5EF4-FFF2-40B4-BE49-F238E27FC236}">
                <a16:creationId xmlns:a16="http://schemas.microsoft.com/office/drawing/2014/main" id="{9B8BB011-DE0B-4C45-BDDA-7F1052722D91}"/>
              </a:ext>
            </a:extLst>
          </p:cNvPr>
          <p:cNvSpPr/>
          <p:nvPr/>
        </p:nvSpPr>
        <p:spPr>
          <a:xfrm>
            <a:off x="9053845" y="2926479"/>
            <a:ext cx="1452484" cy="1005041"/>
          </a:xfrm>
          <a:prstGeom prst="rect">
            <a:avLst/>
          </a:prstGeom>
          <a:solidFill>
            <a:srgbClr val="E68F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500" dirty="0">
                <a:solidFill>
                  <a:schemeClr val="tx1"/>
                </a:solidFill>
              </a:rPr>
              <a:t>Oppfølging</a:t>
            </a:r>
          </a:p>
        </p:txBody>
      </p:sp>
    </p:spTree>
    <p:extLst>
      <p:ext uri="{BB962C8B-B14F-4D97-AF65-F5344CB8AC3E}">
        <p14:creationId xmlns:p14="http://schemas.microsoft.com/office/powerpoint/2010/main" val="2981091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1200158" y="2589028"/>
            <a:ext cx="10048862" cy="1143000"/>
          </a:xfrm>
        </p:spPr>
        <p:txBody>
          <a:bodyPr>
            <a:noAutofit/>
          </a:bodyPr>
          <a:lstStyle/>
          <a:p>
            <a:pPr algn="ctr"/>
            <a:r>
              <a:rPr lang="nb-NO" sz="4800" dirty="0"/>
              <a:t>Tips før du går i gang</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7602278" y="4912241"/>
            <a:ext cx="4008475"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r>
              <a:rPr lang="nb-NO" sz="2400" dirty="0"/>
              <a:t>Mer risikobasert internkontroll</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7602278"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1930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Et bilde som inneholder person, kvinne, mann, ser&#10;&#10;Automatisk generert beskrivelse">
            <a:extLst>
              <a:ext uri="{FF2B5EF4-FFF2-40B4-BE49-F238E27FC236}">
                <a16:creationId xmlns:a16="http://schemas.microsoft.com/office/drawing/2014/main" id="{FEC18EC9-2BEA-B242-8764-D943D69B8278}"/>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ktangel med ett klippet hjørne 4">
            <a:extLst>
              <a:ext uri="{FF2B5EF4-FFF2-40B4-BE49-F238E27FC236}">
                <a16:creationId xmlns:a16="http://schemas.microsoft.com/office/drawing/2014/main" id="{08F0FA3A-B7C4-7D47-B186-35C475346DFD}"/>
              </a:ext>
            </a:extLst>
          </p:cNvPr>
          <p:cNvSpPr/>
          <p:nvPr/>
        </p:nvSpPr>
        <p:spPr>
          <a:xfrm>
            <a:off x="2024742" y="1521715"/>
            <a:ext cx="3685309" cy="3532360"/>
          </a:xfrm>
          <a:prstGeom prst="snip1Rect">
            <a:avLst/>
          </a:prstGeom>
          <a:solidFill>
            <a:srgbClr val="E9E9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kstSylinder 6">
            <a:extLst>
              <a:ext uri="{FF2B5EF4-FFF2-40B4-BE49-F238E27FC236}">
                <a16:creationId xmlns:a16="http://schemas.microsoft.com/office/drawing/2014/main" id="{C5022B1C-5662-C44B-A045-8EF4F669D509}"/>
              </a:ext>
            </a:extLst>
          </p:cNvPr>
          <p:cNvSpPr txBox="1"/>
          <p:nvPr/>
        </p:nvSpPr>
        <p:spPr>
          <a:xfrm>
            <a:off x="2377539" y="2811086"/>
            <a:ext cx="3041274" cy="1569660"/>
          </a:xfrm>
          <a:prstGeom prst="rect">
            <a:avLst/>
          </a:prstGeom>
          <a:noFill/>
        </p:spPr>
        <p:txBody>
          <a:bodyPr wrap="square" rtlCol="0">
            <a:spAutoFit/>
          </a:bodyPr>
          <a:lstStyle/>
          <a:p>
            <a:pPr marL="342900" lvl="0" indent="-342900">
              <a:buFont typeface="Arial" panose="020B0604020202020204" pitchFamily="34" charset="0"/>
              <a:buChar char="•"/>
            </a:pPr>
            <a:r>
              <a:rPr lang="nb-NO" sz="2400" dirty="0">
                <a:solidFill>
                  <a:srgbClr val="001A58"/>
                </a:solidFill>
              </a:rPr>
              <a:t>Alt kan ikke </a:t>
            </a:r>
            <a:r>
              <a:rPr lang="nb-NO" sz="2400" dirty="0" err="1">
                <a:solidFill>
                  <a:srgbClr val="001A58"/>
                </a:solidFill>
              </a:rPr>
              <a:t>risikovurderes</a:t>
            </a:r>
            <a:endParaRPr lang="en-US" sz="2400" dirty="0">
              <a:solidFill>
                <a:srgbClr val="001A58"/>
              </a:solidFill>
            </a:endParaRPr>
          </a:p>
          <a:p>
            <a:pPr marL="342900" lvl="0" indent="-342900">
              <a:buFont typeface="Arial" panose="020B0604020202020204" pitchFamily="34" charset="0"/>
              <a:buChar char="•"/>
            </a:pPr>
            <a:r>
              <a:rPr lang="nb-NO" sz="2400" dirty="0">
                <a:solidFill>
                  <a:srgbClr val="001A58"/>
                </a:solidFill>
              </a:rPr>
              <a:t>Bruk veilederen fra KS</a:t>
            </a:r>
            <a:endParaRPr lang="en-US" sz="2400" dirty="0">
              <a:solidFill>
                <a:srgbClr val="001A58"/>
              </a:solidFill>
            </a:endParaRPr>
          </a:p>
        </p:txBody>
      </p:sp>
      <p:sp>
        <p:nvSpPr>
          <p:cNvPr id="8" name="TekstSylinder 7">
            <a:extLst>
              <a:ext uri="{FF2B5EF4-FFF2-40B4-BE49-F238E27FC236}">
                <a16:creationId xmlns:a16="http://schemas.microsoft.com/office/drawing/2014/main" id="{AB567E43-5C40-7247-898C-779BECF23FF6}"/>
              </a:ext>
            </a:extLst>
          </p:cNvPr>
          <p:cNvSpPr txBox="1"/>
          <p:nvPr/>
        </p:nvSpPr>
        <p:spPr>
          <a:xfrm>
            <a:off x="2377539" y="1805614"/>
            <a:ext cx="2665717" cy="369332"/>
          </a:xfrm>
          <a:prstGeom prst="rect">
            <a:avLst/>
          </a:prstGeom>
          <a:noFill/>
        </p:spPr>
        <p:txBody>
          <a:bodyPr wrap="square" rtlCol="0">
            <a:spAutoFit/>
          </a:bodyPr>
          <a:lstStyle/>
          <a:p>
            <a:r>
              <a:rPr lang="nb-NO" b="1" dirty="0">
                <a:solidFill>
                  <a:srgbClr val="001A58"/>
                </a:solidFill>
              </a:rPr>
              <a:t>Prioriter!</a:t>
            </a:r>
          </a:p>
        </p:txBody>
      </p:sp>
      <p:sp>
        <p:nvSpPr>
          <p:cNvPr id="9" name="Rektangel med ett klippet hjørne 8">
            <a:extLst>
              <a:ext uri="{FF2B5EF4-FFF2-40B4-BE49-F238E27FC236}">
                <a16:creationId xmlns:a16="http://schemas.microsoft.com/office/drawing/2014/main" id="{2124ECB2-3C1E-5B4D-80C7-A87A20B767E4}"/>
              </a:ext>
            </a:extLst>
          </p:cNvPr>
          <p:cNvSpPr/>
          <p:nvPr/>
        </p:nvSpPr>
        <p:spPr>
          <a:xfrm>
            <a:off x="6582870" y="1505386"/>
            <a:ext cx="3685309" cy="3532360"/>
          </a:xfrm>
          <a:prstGeom prst="snip1Rect">
            <a:avLst/>
          </a:prstGeom>
          <a:solidFill>
            <a:srgbClr val="E9E9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ekstSylinder 9">
            <a:extLst>
              <a:ext uri="{FF2B5EF4-FFF2-40B4-BE49-F238E27FC236}">
                <a16:creationId xmlns:a16="http://schemas.microsoft.com/office/drawing/2014/main" id="{56AA2CB7-D573-694C-9C9F-3F2EBE724BB8}"/>
              </a:ext>
            </a:extLst>
          </p:cNvPr>
          <p:cNvSpPr txBox="1"/>
          <p:nvPr/>
        </p:nvSpPr>
        <p:spPr>
          <a:xfrm>
            <a:off x="6890164" y="2603419"/>
            <a:ext cx="3135579" cy="2308324"/>
          </a:xfrm>
          <a:prstGeom prst="rect">
            <a:avLst/>
          </a:prstGeom>
          <a:noFill/>
        </p:spPr>
        <p:txBody>
          <a:bodyPr wrap="square" rtlCol="0">
            <a:spAutoFit/>
          </a:bodyPr>
          <a:lstStyle/>
          <a:p>
            <a:pPr marL="342900" lvl="0" indent="-342900">
              <a:buFont typeface="Arial" panose="020B0604020202020204" pitchFamily="34" charset="0"/>
              <a:buChar char="•"/>
            </a:pPr>
            <a:r>
              <a:rPr lang="nb-NO" sz="2400" dirty="0">
                <a:solidFill>
                  <a:srgbClr val="001A58"/>
                </a:solidFill>
              </a:rPr>
              <a:t>Hvor detaljert skal dere være?</a:t>
            </a:r>
          </a:p>
          <a:p>
            <a:pPr marL="342900" lvl="0" indent="-342900">
              <a:buFont typeface="Arial" panose="020B0604020202020204" pitchFamily="34" charset="0"/>
              <a:buChar char="•"/>
            </a:pPr>
            <a:r>
              <a:rPr lang="nb-NO" sz="2400" dirty="0">
                <a:solidFill>
                  <a:srgbClr val="001A58"/>
                </a:solidFill>
              </a:rPr>
              <a:t>Involver de som kjenner tjenesten godt</a:t>
            </a:r>
          </a:p>
          <a:p>
            <a:pPr marL="342900" lvl="0" indent="-342900">
              <a:buFont typeface="Arial" panose="020B0604020202020204" pitchFamily="34" charset="0"/>
              <a:buChar char="•"/>
            </a:pPr>
            <a:endParaRPr lang="nb-NO" sz="2400" dirty="0">
              <a:solidFill>
                <a:srgbClr val="001A58"/>
              </a:solidFill>
            </a:endParaRPr>
          </a:p>
        </p:txBody>
      </p:sp>
      <p:sp>
        <p:nvSpPr>
          <p:cNvPr id="11" name="TekstSylinder 10">
            <a:extLst>
              <a:ext uri="{FF2B5EF4-FFF2-40B4-BE49-F238E27FC236}">
                <a16:creationId xmlns:a16="http://schemas.microsoft.com/office/drawing/2014/main" id="{6F4588E5-0C7C-A84F-B483-97BF34977815}"/>
              </a:ext>
            </a:extLst>
          </p:cNvPr>
          <p:cNvSpPr txBox="1"/>
          <p:nvPr/>
        </p:nvSpPr>
        <p:spPr>
          <a:xfrm>
            <a:off x="6890164" y="1805614"/>
            <a:ext cx="2665717" cy="369332"/>
          </a:xfrm>
          <a:prstGeom prst="rect">
            <a:avLst/>
          </a:prstGeom>
          <a:noFill/>
        </p:spPr>
        <p:txBody>
          <a:bodyPr wrap="square" rtlCol="0">
            <a:spAutoFit/>
          </a:bodyPr>
          <a:lstStyle/>
          <a:p>
            <a:r>
              <a:rPr lang="nb-NO" b="1" dirty="0">
                <a:solidFill>
                  <a:srgbClr val="001A58"/>
                </a:solidFill>
              </a:rPr>
              <a:t>For å lette arbeidet</a:t>
            </a:r>
          </a:p>
        </p:txBody>
      </p:sp>
    </p:spTree>
    <p:extLst>
      <p:ext uri="{BB962C8B-B14F-4D97-AF65-F5344CB8AC3E}">
        <p14:creationId xmlns:p14="http://schemas.microsoft.com/office/powerpoint/2010/main" val="3277526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ett klippet hjørne 3">
            <a:extLst>
              <a:ext uri="{FF2B5EF4-FFF2-40B4-BE49-F238E27FC236}">
                <a16:creationId xmlns:a16="http://schemas.microsoft.com/office/drawing/2014/main" id="{928B2FC8-F991-4355-AE9C-B5EC13725290}"/>
              </a:ext>
            </a:extLst>
          </p:cNvPr>
          <p:cNvSpPr/>
          <p:nvPr/>
        </p:nvSpPr>
        <p:spPr>
          <a:xfrm>
            <a:off x="3731758" y="831397"/>
            <a:ext cx="4663168" cy="4990259"/>
          </a:xfrm>
          <a:prstGeom prst="snip1Rect">
            <a:avLst/>
          </a:prstGeom>
          <a:noFill/>
          <a:ln w="19050" cap="flat" cmpd="sng" algn="ctr">
            <a:solidFill>
              <a:srgbClr val="D4114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endParaRPr>
          </a:p>
        </p:txBody>
      </p:sp>
      <p:sp>
        <p:nvSpPr>
          <p:cNvPr id="5" name="Tekstboks 5">
            <a:extLst>
              <a:ext uri="{FF2B5EF4-FFF2-40B4-BE49-F238E27FC236}">
                <a16:creationId xmlns:a16="http://schemas.microsoft.com/office/drawing/2014/main" id="{1A417229-B1F2-436F-9115-011628FF7E8D}"/>
              </a:ext>
            </a:extLst>
          </p:cNvPr>
          <p:cNvSpPr txBox="1"/>
          <p:nvPr/>
        </p:nvSpPr>
        <p:spPr>
          <a:xfrm>
            <a:off x="4177009" y="2957695"/>
            <a:ext cx="3849164" cy="25744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nb-NO" sz="2000" b="1"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Hva forventes av deg:</a:t>
            </a:r>
            <a:endParaRPr kumimoji="0" lang="nb-NO" sz="20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7000"/>
              </a:lnSpc>
              <a:spcBef>
                <a:spcPts val="0"/>
              </a:spcBef>
              <a:spcAft>
                <a:spcPts val="500"/>
              </a:spcAft>
              <a:buClrTx/>
              <a:buSzTx/>
              <a:buFont typeface="Symbol" panose="05050102010706020507" pitchFamily="18" charset="2"/>
              <a:buChar char=""/>
              <a:tabLst/>
              <a:defRPr/>
            </a:pPr>
            <a:r>
              <a:rPr kumimoji="0" lang="nb-NO" sz="20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Sett av tid til arbeidet</a:t>
            </a:r>
          </a:p>
          <a:p>
            <a:pPr marL="342900" marR="0" lvl="0" indent="-342900" defTabSz="914400" eaLnBrk="1" fontAlgn="auto" latinLnBrk="0" hangingPunct="1">
              <a:lnSpc>
                <a:spcPct val="107000"/>
              </a:lnSpc>
              <a:spcBef>
                <a:spcPts val="0"/>
              </a:spcBef>
              <a:spcAft>
                <a:spcPts val="500"/>
              </a:spcAft>
              <a:buClrTx/>
              <a:buSzTx/>
              <a:buFont typeface="Symbol" panose="05050102010706020507" pitchFamily="18" charset="2"/>
              <a:buChar char=""/>
              <a:tabLst/>
              <a:defRPr/>
            </a:pPr>
            <a:r>
              <a:rPr kumimoji="0" lang="nb-NO" sz="20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Gjør en prioritering</a:t>
            </a:r>
          </a:p>
          <a:p>
            <a:pPr marL="342900" marR="0" lvl="0" indent="-342900" defTabSz="914400" eaLnBrk="1" fontAlgn="auto" latinLnBrk="0" hangingPunct="1">
              <a:lnSpc>
                <a:spcPct val="107000"/>
              </a:lnSpc>
              <a:spcBef>
                <a:spcPts val="0"/>
              </a:spcBef>
              <a:spcAft>
                <a:spcPts val="500"/>
              </a:spcAft>
              <a:buClrTx/>
              <a:buSzTx/>
              <a:buFont typeface="Symbol" panose="05050102010706020507" pitchFamily="18" charset="2"/>
              <a:buChar char=""/>
              <a:tabLst/>
              <a:defRPr/>
            </a:pPr>
            <a:r>
              <a:rPr lang="nb-NO" sz="2000" kern="0" dirty="0">
                <a:solidFill>
                  <a:srgbClr val="A70026"/>
                </a:solidFill>
                <a:latin typeface="Calibri" panose="020F0502020204030204" pitchFamily="34" charset="0"/>
                <a:ea typeface="Calibri" panose="020F0502020204030204" pitchFamily="34" charset="0"/>
                <a:cs typeface="Calibri" panose="020F0502020204030204" pitchFamily="34" charset="0"/>
              </a:rPr>
              <a:t>Sørg for oppfølging</a:t>
            </a:r>
          </a:p>
          <a:p>
            <a:pPr marL="342900" marR="0" lvl="0" indent="-342900" defTabSz="914400" eaLnBrk="1" fontAlgn="auto" latinLnBrk="0" hangingPunct="1">
              <a:lnSpc>
                <a:spcPct val="107000"/>
              </a:lnSpc>
              <a:spcBef>
                <a:spcPts val="0"/>
              </a:spcBef>
              <a:spcAft>
                <a:spcPts val="500"/>
              </a:spcAft>
              <a:buClrTx/>
              <a:buSzTx/>
              <a:buFont typeface="Symbol" panose="05050102010706020507" pitchFamily="18" charset="2"/>
              <a:buChar char=""/>
              <a:tabLst/>
              <a:defRPr/>
            </a:pPr>
            <a:r>
              <a:rPr kumimoji="0" lang="nb-NO" sz="20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Informer din leder om </a:t>
            </a:r>
            <a:r>
              <a:rPr lang="nb-NO" sz="2000" kern="0" dirty="0">
                <a:solidFill>
                  <a:srgbClr val="A70026"/>
                </a:solidFill>
                <a:latin typeface="Calibri" panose="020F0502020204030204" pitchFamily="34" charset="0"/>
                <a:ea typeface="Calibri" panose="020F0502020204030204" pitchFamily="34" charset="0"/>
                <a:cs typeface="Calibri" panose="020F0502020204030204" pitchFamily="34" charset="0"/>
              </a:rPr>
              <a:t>risiko dere ikke kan håndtere</a:t>
            </a:r>
            <a:endParaRPr kumimoji="0" lang="nb-NO" sz="20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Bilde 8" descr="Et bilde som inneholder tegning&#10;&#10;Automatisk generert beskrivelse">
            <a:extLst>
              <a:ext uri="{FF2B5EF4-FFF2-40B4-BE49-F238E27FC236}">
                <a16:creationId xmlns:a16="http://schemas.microsoft.com/office/drawing/2014/main" id="{FFCD5ECE-E94B-443A-8A53-2DE25E3BBA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0229" y="1278775"/>
            <a:ext cx="1231542" cy="1231542"/>
          </a:xfrm>
          <a:prstGeom prst="rect">
            <a:avLst/>
          </a:prstGeom>
        </p:spPr>
      </p:pic>
    </p:spTree>
    <p:extLst>
      <p:ext uri="{BB962C8B-B14F-4D97-AF65-F5344CB8AC3E}">
        <p14:creationId xmlns:p14="http://schemas.microsoft.com/office/powerpoint/2010/main" val="2976668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33038B-F54D-41F0-B9B9-396ADAA9B731}"/>
              </a:ext>
            </a:extLst>
          </p:cNvPr>
          <p:cNvSpPr>
            <a:spLocks noGrp="1"/>
          </p:cNvSpPr>
          <p:nvPr>
            <p:ph type="ctrTitle"/>
          </p:nvPr>
        </p:nvSpPr>
        <p:spPr/>
        <p:txBody>
          <a:bodyPr/>
          <a:lstStyle/>
          <a:p>
            <a:r>
              <a:rPr lang="nb-NO" dirty="0"/>
              <a:t>Nye ledere</a:t>
            </a:r>
          </a:p>
        </p:txBody>
      </p:sp>
      <p:sp>
        <p:nvSpPr>
          <p:cNvPr id="3" name="Undertittel 2">
            <a:extLst>
              <a:ext uri="{FF2B5EF4-FFF2-40B4-BE49-F238E27FC236}">
                <a16:creationId xmlns:a16="http://schemas.microsoft.com/office/drawing/2014/main" id="{0BDF5CBF-018C-45D9-B891-A948E13ECA52}"/>
              </a:ext>
            </a:extLst>
          </p:cNvPr>
          <p:cNvSpPr>
            <a:spLocks noGrp="1"/>
          </p:cNvSpPr>
          <p:nvPr>
            <p:ph type="subTitle" idx="1"/>
          </p:nvPr>
        </p:nvSpPr>
        <p:spPr/>
        <p:txBody>
          <a:bodyPr/>
          <a:lstStyle/>
          <a:p>
            <a:r>
              <a:rPr lang="nb-NO" dirty="0"/>
              <a:t>Del 4 – Lederrollen i det daglige</a:t>
            </a:r>
          </a:p>
        </p:txBody>
      </p:sp>
    </p:spTree>
    <p:extLst>
      <p:ext uri="{BB962C8B-B14F-4D97-AF65-F5344CB8AC3E}">
        <p14:creationId xmlns:p14="http://schemas.microsoft.com/office/powerpoint/2010/main" val="1109386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1200158" y="2589028"/>
            <a:ext cx="10048862" cy="1143000"/>
          </a:xfrm>
        </p:spPr>
        <p:txBody>
          <a:bodyPr>
            <a:noAutofit/>
          </a:bodyPr>
          <a:lstStyle/>
          <a:p>
            <a:pPr algn="ctr"/>
            <a:r>
              <a:rPr lang="nb-NO" sz="4800" dirty="0"/>
              <a:t>Internkontroll i daglig arbeid</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7602278" y="4912241"/>
            <a:ext cx="4008475"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dirty="0">
                <a:ln>
                  <a:noFill/>
                </a:ln>
                <a:solidFill>
                  <a:srgbClr val="001A58"/>
                </a:solidFill>
                <a:effectLst/>
                <a:uLnTx/>
                <a:uFillTx/>
                <a:latin typeface="Calibri"/>
                <a:ea typeface="+mj-ea"/>
                <a:cs typeface="+mj-cs"/>
              </a:rPr>
              <a:t>Internkontroll i daglig ledelse</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7602278"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271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45A4436-2DC3-4B2E-BB5D-2A2FB4E63E90}"/>
              </a:ext>
            </a:extLst>
          </p:cNvPr>
          <p:cNvSpPr>
            <a:spLocks noGrp="1"/>
          </p:cNvSpPr>
          <p:nvPr>
            <p:ph type="title"/>
          </p:nvPr>
        </p:nvSpPr>
        <p:spPr/>
        <p:txBody>
          <a:bodyPr/>
          <a:lstStyle/>
          <a:p>
            <a:r>
              <a:rPr lang="nb-NO" dirty="0"/>
              <a:t>Mestringsorientert ledelse</a:t>
            </a:r>
          </a:p>
        </p:txBody>
      </p:sp>
      <p:sp>
        <p:nvSpPr>
          <p:cNvPr id="4" name="Plassholder for innhold 3">
            <a:extLst>
              <a:ext uri="{FF2B5EF4-FFF2-40B4-BE49-F238E27FC236}">
                <a16:creationId xmlns:a16="http://schemas.microsoft.com/office/drawing/2014/main" id="{ADE2000C-42FA-4161-AA11-4A630C3C879E}"/>
              </a:ext>
            </a:extLst>
          </p:cNvPr>
          <p:cNvSpPr>
            <a:spLocks noGrp="1"/>
          </p:cNvSpPr>
          <p:nvPr>
            <p:ph sz="quarter" idx="10"/>
          </p:nvPr>
        </p:nvSpPr>
        <p:spPr>
          <a:xfrm>
            <a:off x="609600" y="2311400"/>
            <a:ext cx="8889999" cy="3598512"/>
          </a:xfrm>
        </p:spPr>
        <p:txBody>
          <a:bodyPr>
            <a:normAutofit/>
          </a:bodyPr>
          <a:lstStyle/>
          <a:p>
            <a:r>
              <a:rPr lang="nb-NO" dirty="0"/>
              <a:t>Medarbeidere blir motivert ved å få bruke sin kompetanse</a:t>
            </a:r>
          </a:p>
          <a:p>
            <a:r>
              <a:rPr lang="nb-NO" dirty="0"/>
              <a:t>Personalets fagkunnskap er viktig for gode løsninger</a:t>
            </a:r>
          </a:p>
        </p:txBody>
      </p:sp>
    </p:spTree>
    <p:extLst>
      <p:ext uri="{BB962C8B-B14F-4D97-AF65-F5344CB8AC3E}">
        <p14:creationId xmlns:p14="http://schemas.microsoft.com/office/powerpoint/2010/main" val="1841383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nø, utendørs, fjell, natur&#10;&#10;Automatisk generert beskrivelse">
            <a:extLst>
              <a:ext uri="{FF2B5EF4-FFF2-40B4-BE49-F238E27FC236}">
                <a16:creationId xmlns:a16="http://schemas.microsoft.com/office/drawing/2014/main" id="{FD70D3DA-87CC-9149-9D17-A8127551DC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A68C0EB5-3D0A-49A4-9BD6-4189D432E2A8}"/>
              </a:ext>
            </a:extLst>
          </p:cNvPr>
          <p:cNvSpPr>
            <a:spLocks noGrp="1"/>
          </p:cNvSpPr>
          <p:nvPr>
            <p:ph type="title"/>
          </p:nvPr>
        </p:nvSpPr>
        <p:spPr/>
        <p:txBody>
          <a:bodyPr/>
          <a:lstStyle/>
          <a:p>
            <a:pPr algn="ctr"/>
            <a:r>
              <a:rPr lang="nb-NO" dirty="0"/>
              <a:t>Tips før du går i gang</a:t>
            </a:r>
          </a:p>
        </p:txBody>
      </p:sp>
      <p:sp>
        <p:nvSpPr>
          <p:cNvPr id="7" name="Rektangel med ett klippet hjørne 6">
            <a:extLst>
              <a:ext uri="{FF2B5EF4-FFF2-40B4-BE49-F238E27FC236}">
                <a16:creationId xmlns:a16="http://schemas.microsoft.com/office/drawing/2014/main" id="{2DDACB41-91C0-8648-BA32-8739ACCA68F7}"/>
              </a:ext>
            </a:extLst>
          </p:cNvPr>
          <p:cNvSpPr/>
          <p:nvPr/>
        </p:nvSpPr>
        <p:spPr>
          <a:xfrm>
            <a:off x="1254855" y="2209105"/>
            <a:ext cx="3593190" cy="3179122"/>
          </a:xfrm>
          <a:prstGeom prst="snip1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Plassholder for innhold 2">
            <a:extLst>
              <a:ext uri="{FF2B5EF4-FFF2-40B4-BE49-F238E27FC236}">
                <a16:creationId xmlns:a16="http://schemas.microsoft.com/office/drawing/2014/main" id="{A53FB7EC-0B1B-4D9C-BCBC-E80F271FF34E}"/>
              </a:ext>
            </a:extLst>
          </p:cNvPr>
          <p:cNvSpPr>
            <a:spLocks noGrp="1"/>
          </p:cNvSpPr>
          <p:nvPr>
            <p:ph sz="quarter" idx="10"/>
          </p:nvPr>
        </p:nvSpPr>
        <p:spPr>
          <a:xfrm>
            <a:off x="1506749" y="2917745"/>
            <a:ext cx="3341296" cy="2621687"/>
          </a:xfrm>
        </p:spPr>
        <p:txBody>
          <a:bodyPr>
            <a:normAutofit/>
          </a:bodyPr>
          <a:lstStyle/>
          <a:p>
            <a:r>
              <a:rPr lang="nb-NO" dirty="0"/>
              <a:t>Finn ildsjelene</a:t>
            </a:r>
          </a:p>
          <a:p>
            <a:r>
              <a:rPr lang="nb-NO" dirty="0"/>
              <a:t>Start i det små</a:t>
            </a:r>
          </a:p>
          <a:p>
            <a:r>
              <a:rPr lang="nb-NO" dirty="0"/>
              <a:t>Husk at du er rollemodell</a:t>
            </a:r>
          </a:p>
          <a:p>
            <a:pPr marL="514350" indent="-514350">
              <a:buFont typeface="+mj-lt"/>
              <a:buAutoNum type="arabicPeriod"/>
            </a:pPr>
            <a:endParaRPr lang="nb-NO" dirty="0"/>
          </a:p>
          <a:p>
            <a:pPr marL="514350" indent="-514350">
              <a:buFont typeface="+mj-lt"/>
              <a:buAutoNum type="arabicPeriod"/>
            </a:pPr>
            <a:endParaRPr lang="nb-NO" dirty="0"/>
          </a:p>
        </p:txBody>
      </p:sp>
    </p:spTree>
    <p:extLst>
      <p:ext uri="{BB962C8B-B14F-4D97-AF65-F5344CB8AC3E}">
        <p14:creationId xmlns:p14="http://schemas.microsoft.com/office/powerpoint/2010/main" val="173631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1616871" y="2589028"/>
            <a:ext cx="8958258" cy="1143000"/>
          </a:xfrm>
        </p:spPr>
        <p:txBody>
          <a:bodyPr>
            <a:noAutofit/>
          </a:bodyPr>
          <a:lstStyle/>
          <a:p>
            <a:pPr algn="ctr"/>
            <a:r>
              <a:rPr lang="nb-NO" sz="4800" dirty="0"/>
              <a:t>En samlet modell for internkontroll</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8070112" y="4912241"/>
            <a:ext cx="3009014"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r>
              <a:rPr lang="nb-NO" sz="2400" dirty="0"/>
              <a:t>Hva er internkontroll?</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8070112"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60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1200158" y="2589028"/>
            <a:ext cx="10048862" cy="1143000"/>
          </a:xfrm>
        </p:spPr>
        <p:txBody>
          <a:bodyPr>
            <a:noAutofit/>
          </a:bodyPr>
          <a:lstStyle/>
          <a:p>
            <a:pPr algn="ctr"/>
            <a:r>
              <a:rPr lang="nb-NO" sz="4800" dirty="0"/>
              <a:t>Internkontroll og kvalitetsutvikling</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7602278" y="4912241"/>
            <a:ext cx="4008475"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dirty="0">
                <a:ln>
                  <a:noFill/>
                </a:ln>
                <a:solidFill>
                  <a:srgbClr val="001A58"/>
                </a:solidFill>
                <a:effectLst/>
                <a:uLnTx/>
                <a:uFillTx/>
                <a:latin typeface="Calibri"/>
                <a:ea typeface="+mj-ea"/>
                <a:cs typeface="+mj-cs"/>
              </a:rPr>
              <a:t>Internkontroll i daglig ledelse</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7602278"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4534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4230E15-4FE2-514E-A461-E02E5DE4490D}"/>
              </a:ext>
            </a:extLst>
          </p:cNvPr>
          <p:cNvSpPr/>
          <p:nvPr/>
        </p:nvSpPr>
        <p:spPr>
          <a:xfrm>
            <a:off x="0" y="0"/>
            <a:ext cx="12192000" cy="6858000"/>
          </a:xfrm>
          <a:prstGeom prst="rect">
            <a:avLst/>
          </a:prstGeom>
          <a:solidFill>
            <a:srgbClr val="BCCFE8">
              <a:alpha val="2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kstSylinder 7">
            <a:extLst>
              <a:ext uri="{FF2B5EF4-FFF2-40B4-BE49-F238E27FC236}">
                <a16:creationId xmlns:a16="http://schemas.microsoft.com/office/drawing/2014/main" id="{F7E05172-8E29-244E-AC1E-F4555152F95D}"/>
              </a:ext>
            </a:extLst>
          </p:cNvPr>
          <p:cNvSpPr txBox="1"/>
          <p:nvPr/>
        </p:nvSpPr>
        <p:spPr>
          <a:xfrm>
            <a:off x="2109577" y="2472137"/>
            <a:ext cx="269826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Calibri"/>
                <a:ea typeface="+mn-ea"/>
                <a:cs typeface="+mn-cs"/>
              </a:rPr>
              <a:t>Internkontroll</a:t>
            </a:r>
          </a:p>
        </p:txBody>
      </p:sp>
      <p:sp>
        <p:nvSpPr>
          <p:cNvPr id="12" name="TekstSylinder 11">
            <a:extLst>
              <a:ext uri="{FF2B5EF4-FFF2-40B4-BE49-F238E27FC236}">
                <a16:creationId xmlns:a16="http://schemas.microsoft.com/office/drawing/2014/main" id="{3F7DF088-EB10-4946-9A37-761B0A6E9CEC}"/>
              </a:ext>
            </a:extLst>
          </p:cNvPr>
          <p:cNvSpPr txBox="1"/>
          <p:nvPr/>
        </p:nvSpPr>
        <p:spPr>
          <a:xfrm>
            <a:off x="7384161" y="2472137"/>
            <a:ext cx="300674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Calibri"/>
                <a:ea typeface="+mn-ea"/>
                <a:cs typeface="+mn-cs"/>
              </a:rPr>
              <a:t>Kvalitetsutvikling</a:t>
            </a:r>
          </a:p>
        </p:txBody>
      </p:sp>
      <p:cxnSp>
        <p:nvCxnSpPr>
          <p:cNvPr id="14" name="Rett pil 13">
            <a:extLst>
              <a:ext uri="{FF2B5EF4-FFF2-40B4-BE49-F238E27FC236}">
                <a16:creationId xmlns:a16="http://schemas.microsoft.com/office/drawing/2014/main" id="{D49AD899-EC7C-4543-8CB9-0E1C310603B7}"/>
              </a:ext>
            </a:extLst>
          </p:cNvPr>
          <p:cNvCxnSpPr>
            <a:cxnSpLocks/>
          </p:cNvCxnSpPr>
          <p:nvPr/>
        </p:nvCxnSpPr>
        <p:spPr>
          <a:xfrm>
            <a:off x="3458707" y="3147667"/>
            <a:ext cx="0" cy="509336"/>
          </a:xfrm>
          <a:prstGeom prst="straightConnector1">
            <a:avLst/>
          </a:prstGeom>
          <a:ln w="53975" cap="rnd">
            <a:solidFill>
              <a:srgbClr val="A7002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Rett pil 17">
            <a:extLst>
              <a:ext uri="{FF2B5EF4-FFF2-40B4-BE49-F238E27FC236}">
                <a16:creationId xmlns:a16="http://schemas.microsoft.com/office/drawing/2014/main" id="{0326C717-E50B-F745-9E8B-7B50DB40F1EE}"/>
              </a:ext>
            </a:extLst>
          </p:cNvPr>
          <p:cNvCxnSpPr>
            <a:cxnSpLocks/>
          </p:cNvCxnSpPr>
          <p:nvPr/>
        </p:nvCxnSpPr>
        <p:spPr>
          <a:xfrm>
            <a:off x="8830136" y="3147667"/>
            <a:ext cx="0" cy="509336"/>
          </a:xfrm>
          <a:prstGeom prst="straightConnector1">
            <a:avLst/>
          </a:prstGeom>
          <a:ln w="53975" cap="rnd">
            <a:solidFill>
              <a:srgbClr val="A70026"/>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Avrundet rektangel 18">
            <a:extLst>
              <a:ext uri="{FF2B5EF4-FFF2-40B4-BE49-F238E27FC236}">
                <a16:creationId xmlns:a16="http://schemas.microsoft.com/office/drawing/2014/main" id="{97F1FA2D-340C-F94E-8C60-6D442233258C}"/>
              </a:ext>
            </a:extLst>
          </p:cNvPr>
          <p:cNvSpPr/>
          <p:nvPr/>
        </p:nvSpPr>
        <p:spPr>
          <a:xfrm>
            <a:off x="1491713" y="4016013"/>
            <a:ext cx="3933989" cy="657726"/>
          </a:xfrm>
          <a:prstGeom prst="roundRect">
            <a:avLst>
              <a:gd name="adj" fmla="val 50000"/>
            </a:avLst>
          </a:prstGeom>
          <a:solidFill>
            <a:srgbClr val="BCCF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err="1">
                <a:ln>
                  <a:noFill/>
                </a:ln>
                <a:solidFill>
                  <a:prstClr val="black"/>
                </a:solidFill>
                <a:effectLst/>
                <a:uLnTx/>
                <a:uFillTx/>
                <a:latin typeface="Calibri"/>
                <a:ea typeface="+mn-ea"/>
                <a:cs typeface="+mn-cs"/>
              </a:rPr>
              <a:t>Risiko</a:t>
            </a:r>
            <a:r>
              <a:rPr kumimoji="0" lang="sv-SE" sz="2800" b="0" i="0" u="none" strike="noStrike" kern="1200" cap="none" spc="0" normalizeH="0" baseline="0" noProof="0" dirty="0">
                <a:ln>
                  <a:noFill/>
                </a:ln>
                <a:solidFill>
                  <a:prstClr val="black"/>
                </a:solidFill>
                <a:effectLst/>
                <a:uLnTx/>
                <a:uFillTx/>
                <a:latin typeface="Calibri"/>
                <a:ea typeface="+mn-ea"/>
                <a:cs typeface="+mn-cs"/>
              </a:rPr>
              <a:t>. Det vi vil unngå</a:t>
            </a:r>
          </a:p>
        </p:txBody>
      </p:sp>
      <p:sp>
        <p:nvSpPr>
          <p:cNvPr id="22" name="Avrundet rektangel 21">
            <a:extLst>
              <a:ext uri="{FF2B5EF4-FFF2-40B4-BE49-F238E27FC236}">
                <a16:creationId xmlns:a16="http://schemas.microsoft.com/office/drawing/2014/main" id="{3D7CCF2A-021C-DF4E-AA89-51C3246DC62D}"/>
              </a:ext>
            </a:extLst>
          </p:cNvPr>
          <p:cNvSpPr/>
          <p:nvPr/>
        </p:nvSpPr>
        <p:spPr>
          <a:xfrm>
            <a:off x="6863142" y="4016013"/>
            <a:ext cx="3933989" cy="657726"/>
          </a:xfrm>
          <a:prstGeom prst="roundRect">
            <a:avLst>
              <a:gd name="adj" fmla="val 50000"/>
            </a:avLst>
          </a:prstGeom>
          <a:solidFill>
            <a:srgbClr val="BCCF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err="1">
                <a:ln>
                  <a:noFill/>
                </a:ln>
                <a:solidFill>
                  <a:prstClr val="black"/>
                </a:solidFill>
                <a:effectLst/>
                <a:uLnTx/>
                <a:uFillTx/>
                <a:latin typeface="Calibri"/>
                <a:ea typeface="+mn-ea"/>
                <a:cs typeface="+mn-cs"/>
              </a:rPr>
              <a:t>Utvikling</a:t>
            </a:r>
            <a:r>
              <a:rPr kumimoji="0" lang="sv-SE" sz="2800" b="0" i="0" u="none" strike="noStrike" kern="1200" cap="none" spc="0" normalizeH="0" baseline="0" noProof="0" dirty="0">
                <a:ln>
                  <a:noFill/>
                </a:ln>
                <a:solidFill>
                  <a:prstClr val="black"/>
                </a:solidFill>
                <a:effectLst/>
                <a:uLnTx/>
                <a:uFillTx/>
                <a:latin typeface="Calibri"/>
                <a:ea typeface="+mn-ea"/>
                <a:cs typeface="+mn-cs"/>
              </a:rPr>
              <a:t> </a:t>
            </a:r>
            <a:r>
              <a:rPr kumimoji="0" lang="sv-SE" sz="2800" b="0" i="0" u="none" strike="noStrike" kern="1200" cap="none" spc="0" normalizeH="0" baseline="0" noProof="0" dirty="0" err="1">
                <a:ln>
                  <a:noFill/>
                </a:ln>
                <a:solidFill>
                  <a:prstClr val="black"/>
                </a:solidFill>
                <a:effectLst/>
                <a:uLnTx/>
                <a:uFillTx/>
                <a:latin typeface="Calibri"/>
                <a:ea typeface="+mn-ea"/>
                <a:cs typeface="+mn-cs"/>
              </a:rPr>
              <a:t>og</a:t>
            </a:r>
            <a:r>
              <a:rPr kumimoji="0" lang="sv-SE" sz="2800" b="0" i="0" u="none" strike="noStrike" kern="1200" cap="none" spc="0" normalizeH="0" baseline="0" noProof="0" dirty="0">
                <a:ln>
                  <a:noFill/>
                </a:ln>
                <a:solidFill>
                  <a:prstClr val="black"/>
                </a:solidFill>
                <a:effectLst/>
                <a:uLnTx/>
                <a:uFillTx/>
                <a:latin typeface="Calibri"/>
                <a:ea typeface="+mn-ea"/>
                <a:cs typeface="+mn-cs"/>
              </a:rPr>
              <a:t> </a:t>
            </a:r>
            <a:r>
              <a:rPr kumimoji="0" lang="sv-SE" sz="2800" b="0" i="0" u="none" strike="noStrike" kern="1200" cap="none" spc="0" normalizeH="0" baseline="0" noProof="0" dirty="0" err="1">
                <a:ln>
                  <a:noFill/>
                </a:ln>
                <a:solidFill>
                  <a:prstClr val="black"/>
                </a:solidFill>
                <a:effectLst/>
                <a:uLnTx/>
                <a:uFillTx/>
                <a:latin typeface="Calibri"/>
                <a:ea typeface="+mn-ea"/>
                <a:cs typeface="+mn-cs"/>
              </a:rPr>
              <a:t>forbedring</a:t>
            </a:r>
            <a:endParaRPr kumimoji="0" lang="sv-SE"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8510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379E782-75BA-4599-A621-C9FF9E058CC3}"/>
              </a:ext>
            </a:extLst>
          </p:cNvPr>
          <p:cNvSpPr>
            <a:spLocks noGrp="1"/>
          </p:cNvSpPr>
          <p:nvPr>
            <p:ph type="title"/>
          </p:nvPr>
        </p:nvSpPr>
        <p:spPr>
          <a:xfrm>
            <a:off x="1168401" y="586408"/>
            <a:ext cx="11023600" cy="1172818"/>
          </a:xfrm>
        </p:spPr>
        <p:txBody>
          <a:bodyPr>
            <a:normAutofit/>
          </a:bodyPr>
          <a:lstStyle/>
          <a:p>
            <a:r>
              <a:rPr lang="en-US" dirty="0" err="1"/>
              <a:t>Internkontroll</a:t>
            </a:r>
            <a:r>
              <a:rPr lang="en-US" dirty="0"/>
              <a:t> og </a:t>
            </a:r>
            <a:r>
              <a:rPr lang="en-US" dirty="0" err="1"/>
              <a:t>kvalitetsutvikling</a:t>
            </a:r>
            <a:endParaRPr lang="en-US" dirty="0"/>
          </a:p>
        </p:txBody>
      </p:sp>
      <p:sp>
        <p:nvSpPr>
          <p:cNvPr id="4" name="Plassholder for innhold 3">
            <a:extLst>
              <a:ext uri="{FF2B5EF4-FFF2-40B4-BE49-F238E27FC236}">
                <a16:creationId xmlns:a16="http://schemas.microsoft.com/office/drawing/2014/main" id="{279DCBB5-494B-4FC5-9833-073D1EFBE8CC}"/>
              </a:ext>
            </a:extLst>
          </p:cNvPr>
          <p:cNvSpPr>
            <a:spLocks noGrp="1"/>
          </p:cNvSpPr>
          <p:nvPr>
            <p:ph sz="quarter" idx="10"/>
          </p:nvPr>
        </p:nvSpPr>
        <p:spPr>
          <a:xfrm>
            <a:off x="1168400" y="1759226"/>
            <a:ext cx="10632384" cy="4150686"/>
          </a:xfrm>
        </p:spPr>
        <p:txBody>
          <a:bodyPr>
            <a:normAutofit/>
          </a:bodyPr>
          <a:lstStyle/>
          <a:p>
            <a:pPr marL="0" indent="0">
              <a:buNone/>
            </a:pPr>
            <a:r>
              <a:rPr lang="nb-NO" dirty="0"/>
              <a:t>Internkontrollarbeidet gir kunnskap du kan bruke til kvalitetsutvikling</a:t>
            </a:r>
          </a:p>
          <a:p>
            <a:r>
              <a:rPr lang="nb-NO" dirty="0"/>
              <a:t>Risikovurdering: grundig gjennomgang kan gi nye ideer</a:t>
            </a:r>
          </a:p>
          <a:p>
            <a:r>
              <a:rPr lang="nb-NO" dirty="0"/>
              <a:t>Avvikshåndtering: er det fellestrekk ved avvik?</a:t>
            </a:r>
          </a:p>
          <a:p>
            <a:r>
              <a:rPr lang="nb-NO" dirty="0"/>
              <a:t>Bruk gjennomganger av tjenesten aktivt</a:t>
            </a:r>
          </a:p>
        </p:txBody>
      </p:sp>
    </p:spTree>
    <p:extLst>
      <p:ext uri="{BB962C8B-B14F-4D97-AF65-F5344CB8AC3E}">
        <p14:creationId xmlns:p14="http://schemas.microsoft.com/office/powerpoint/2010/main" val="415414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1200158" y="2589028"/>
            <a:ext cx="10048862" cy="1143000"/>
          </a:xfrm>
        </p:spPr>
        <p:txBody>
          <a:bodyPr>
            <a:noAutofit/>
          </a:bodyPr>
          <a:lstStyle/>
          <a:p>
            <a:pPr algn="ctr"/>
            <a:r>
              <a:rPr lang="nb-NO" sz="4800" dirty="0"/>
              <a:t>Internkontroll og innovasjon</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7602278" y="4912241"/>
            <a:ext cx="4008475"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dirty="0">
                <a:ln>
                  <a:noFill/>
                </a:ln>
                <a:solidFill>
                  <a:srgbClr val="001A58"/>
                </a:solidFill>
                <a:effectLst/>
                <a:uLnTx/>
                <a:uFillTx/>
                <a:latin typeface="Calibri"/>
                <a:ea typeface="+mj-ea"/>
                <a:cs typeface="+mj-cs"/>
              </a:rPr>
              <a:t>Internkontroll i daglig ledelse</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7602278"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755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9E649F9B-52D6-4EFB-82C1-8F5D0D144A50}"/>
              </a:ext>
            </a:extLst>
          </p:cNvPr>
          <p:cNvSpPr>
            <a:spLocks noGrp="1"/>
          </p:cNvSpPr>
          <p:nvPr>
            <p:ph type="title"/>
          </p:nvPr>
        </p:nvSpPr>
        <p:spPr/>
        <p:txBody>
          <a:bodyPr>
            <a:normAutofit fontScale="90000"/>
          </a:bodyPr>
          <a:lstStyle/>
          <a:p>
            <a:r>
              <a:rPr lang="nb-NO" dirty="0"/>
              <a:t>Internkontroll vs. innovasjon</a:t>
            </a:r>
          </a:p>
        </p:txBody>
      </p:sp>
      <p:sp>
        <p:nvSpPr>
          <p:cNvPr id="4" name="Plassholder for innhold 3">
            <a:extLst>
              <a:ext uri="{FF2B5EF4-FFF2-40B4-BE49-F238E27FC236}">
                <a16:creationId xmlns:a16="http://schemas.microsoft.com/office/drawing/2014/main" id="{C71343FB-1379-4B8B-B6FC-7FE205875D4A}"/>
              </a:ext>
            </a:extLst>
          </p:cNvPr>
          <p:cNvSpPr>
            <a:spLocks noGrp="1"/>
          </p:cNvSpPr>
          <p:nvPr>
            <p:ph sz="quarter" idx="10"/>
          </p:nvPr>
        </p:nvSpPr>
        <p:spPr>
          <a:xfrm>
            <a:off x="609600" y="1759226"/>
            <a:ext cx="10185399" cy="4607068"/>
          </a:xfrm>
        </p:spPr>
        <p:txBody>
          <a:bodyPr>
            <a:normAutofit/>
          </a:bodyPr>
          <a:lstStyle/>
          <a:p>
            <a:r>
              <a:rPr lang="nb-NO" dirty="0"/>
              <a:t>Evne og vilje til å prøve nye løsninger behøver ikke begrenses av kravet til god internkontroll</a:t>
            </a:r>
          </a:p>
          <a:p>
            <a:r>
              <a:rPr lang="nb-NO" dirty="0"/>
              <a:t>Internkontroll handler om å ha ting på stell og en forståelse av ansvar og risiko</a:t>
            </a:r>
          </a:p>
          <a:p>
            <a:r>
              <a:rPr lang="nb-NO" dirty="0"/>
              <a:t>Innovasjon handler om å gjøre ting på nye måter. Man skal tørre og prøve, teste, feile og lære. Kjennetegn på testing og eksperimentering er at risikoen er høyere enn om man hadde gjort det samme i ordinær drift.</a:t>
            </a:r>
          </a:p>
        </p:txBody>
      </p:sp>
    </p:spTree>
    <p:extLst>
      <p:ext uri="{BB962C8B-B14F-4D97-AF65-F5344CB8AC3E}">
        <p14:creationId xmlns:p14="http://schemas.microsoft.com/office/powerpoint/2010/main" val="1158991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ett klippet hjørne 3">
            <a:extLst>
              <a:ext uri="{FF2B5EF4-FFF2-40B4-BE49-F238E27FC236}">
                <a16:creationId xmlns:a16="http://schemas.microsoft.com/office/drawing/2014/main" id="{928B2FC8-F991-4355-AE9C-B5EC13725290}"/>
              </a:ext>
            </a:extLst>
          </p:cNvPr>
          <p:cNvSpPr/>
          <p:nvPr/>
        </p:nvSpPr>
        <p:spPr>
          <a:xfrm>
            <a:off x="3537618" y="933870"/>
            <a:ext cx="5116763" cy="4990259"/>
          </a:xfrm>
          <a:prstGeom prst="snip1Rect">
            <a:avLst/>
          </a:prstGeom>
          <a:noFill/>
          <a:ln w="19050" cap="flat" cmpd="sng" algn="ctr">
            <a:solidFill>
              <a:srgbClr val="D4114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 name="Tekstboks 5">
            <a:extLst>
              <a:ext uri="{FF2B5EF4-FFF2-40B4-BE49-F238E27FC236}">
                <a16:creationId xmlns:a16="http://schemas.microsoft.com/office/drawing/2014/main" id="{1A417229-B1F2-436F-9115-011628FF7E8D}"/>
              </a:ext>
            </a:extLst>
          </p:cNvPr>
          <p:cNvSpPr txBox="1"/>
          <p:nvPr/>
        </p:nvSpPr>
        <p:spPr>
          <a:xfrm>
            <a:off x="3792655" y="2849411"/>
            <a:ext cx="4606687" cy="330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2000" b="1"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Hva forventes av deg:</a:t>
            </a:r>
            <a:endParaRPr kumimoji="0" lang="nb-NO" sz="20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500"/>
              </a:spcAft>
              <a:buClrTx/>
              <a:buSzTx/>
              <a:buFont typeface="Symbol" panose="05050102010706020507" pitchFamily="18" charset="2"/>
              <a:buChar char=""/>
              <a:tabLst/>
              <a:defRPr/>
            </a:pPr>
            <a:r>
              <a:rPr kumimoji="0" lang="nb-NO" sz="20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Tilrettelegg for dine medarbeidere</a:t>
            </a:r>
          </a:p>
          <a:p>
            <a:pPr marL="342900" marR="0" lvl="0" indent="-342900" algn="l" defTabSz="914400" rtl="0" eaLnBrk="1" fontAlgn="auto" latinLnBrk="0" hangingPunct="1">
              <a:lnSpc>
                <a:spcPct val="107000"/>
              </a:lnSpc>
              <a:spcBef>
                <a:spcPts val="0"/>
              </a:spcBef>
              <a:spcAft>
                <a:spcPts val="500"/>
              </a:spcAft>
              <a:buClrTx/>
              <a:buSzTx/>
              <a:buFont typeface="Symbol" panose="05050102010706020507" pitchFamily="18" charset="2"/>
              <a:buChar char=""/>
              <a:tabLst/>
              <a:defRPr/>
            </a:pPr>
            <a:r>
              <a:rPr kumimoji="0" lang="nb-NO" sz="20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Fortell hva som er hensikten med internkontroll</a:t>
            </a:r>
          </a:p>
          <a:p>
            <a:pPr marL="342900" marR="0" lvl="0" indent="-342900" algn="l" defTabSz="914400" rtl="0" eaLnBrk="1" fontAlgn="auto" latinLnBrk="0" hangingPunct="1">
              <a:lnSpc>
                <a:spcPct val="107000"/>
              </a:lnSpc>
              <a:spcBef>
                <a:spcPts val="0"/>
              </a:spcBef>
              <a:spcAft>
                <a:spcPts val="500"/>
              </a:spcAft>
              <a:buClrTx/>
              <a:buSzTx/>
              <a:buFont typeface="Symbol" panose="05050102010706020507" pitchFamily="18" charset="2"/>
              <a:buChar char=""/>
              <a:tabLst/>
              <a:defRPr/>
            </a:pPr>
            <a:r>
              <a:rPr kumimoji="0" lang="nb-NO" sz="20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Sørg for at alle vet hva deres ansvar er</a:t>
            </a:r>
          </a:p>
          <a:p>
            <a:pPr marL="342900" marR="0" lvl="0" indent="-342900" algn="l" defTabSz="914400" rtl="0" eaLnBrk="1" fontAlgn="auto" latinLnBrk="0" hangingPunct="1">
              <a:lnSpc>
                <a:spcPct val="107000"/>
              </a:lnSpc>
              <a:spcBef>
                <a:spcPts val="0"/>
              </a:spcBef>
              <a:spcAft>
                <a:spcPts val="500"/>
              </a:spcAft>
              <a:buClrTx/>
              <a:buSzTx/>
              <a:buFont typeface="Symbol" panose="05050102010706020507" pitchFamily="18" charset="2"/>
              <a:buChar char=""/>
              <a:tabLst/>
              <a:defRPr/>
            </a:pPr>
            <a:r>
              <a:rPr kumimoji="0" lang="nb-NO" sz="20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Gi opplæring</a:t>
            </a:r>
          </a:p>
          <a:p>
            <a:pPr marL="342900" marR="0" lvl="0" indent="-342900" algn="l" defTabSz="914400" rtl="0" eaLnBrk="1" fontAlgn="auto" latinLnBrk="0" hangingPunct="1">
              <a:lnSpc>
                <a:spcPct val="107000"/>
              </a:lnSpc>
              <a:spcBef>
                <a:spcPts val="0"/>
              </a:spcBef>
              <a:spcAft>
                <a:spcPts val="500"/>
              </a:spcAft>
              <a:buClrTx/>
              <a:buSzTx/>
              <a:buFont typeface="Symbol" panose="05050102010706020507" pitchFamily="18" charset="2"/>
              <a:buChar char=""/>
              <a:tabLst/>
              <a:defRPr/>
            </a:pPr>
            <a:r>
              <a:rPr kumimoji="0" lang="nb-NO" sz="20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Calibri" panose="020F0502020204030204" pitchFamily="34" charset="0"/>
              </a:rPr>
              <a:t>Vær positiv!</a:t>
            </a:r>
            <a:endParaRPr kumimoji="0" lang="nb-NO" sz="2000" b="0" i="0" u="none" strike="noStrike" kern="0" cap="none" spc="0" normalizeH="0" baseline="0" noProof="0" dirty="0">
              <a:ln>
                <a:noFill/>
              </a:ln>
              <a:solidFill>
                <a:srgbClr val="A70026"/>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Bilde 8" descr="Et bilde som inneholder tegning&#10;&#10;Automatisk generert beskrivelse">
            <a:extLst>
              <a:ext uri="{FF2B5EF4-FFF2-40B4-BE49-F238E27FC236}">
                <a16:creationId xmlns:a16="http://schemas.microsoft.com/office/drawing/2014/main" id="{FFCD5ECE-E94B-443A-8A53-2DE25E3BBA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2975" y="1310375"/>
            <a:ext cx="1231542" cy="1231542"/>
          </a:xfrm>
          <a:prstGeom prst="rect">
            <a:avLst/>
          </a:prstGeom>
        </p:spPr>
      </p:pic>
    </p:spTree>
    <p:extLst>
      <p:ext uri="{BB962C8B-B14F-4D97-AF65-F5344CB8AC3E}">
        <p14:creationId xmlns:p14="http://schemas.microsoft.com/office/powerpoint/2010/main" val="407258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0CE0A29-E10F-4910-8995-DB8CECA32C6D}"/>
              </a:ext>
            </a:extLst>
          </p:cNvPr>
          <p:cNvPicPr>
            <a:picLocks noChangeAspect="1"/>
          </p:cNvPicPr>
          <p:nvPr/>
        </p:nvPicPr>
        <p:blipFill>
          <a:blip r:embed="rId2"/>
          <a:stretch>
            <a:fillRect/>
          </a:stretch>
        </p:blipFill>
        <p:spPr>
          <a:xfrm>
            <a:off x="697367" y="474688"/>
            <a:ext cx="10001343" cy="5908623"/>
          </a:xfrm>
          <a:prstGeom prst="rect">
            <a:avLst/>
          </a:prstGeom>
        </p:spPr>
      </p:pic>
    </p:spTree>
    <p:extLst>
      <p:ext uri="{BB962C8B-B14F-4D97-AF65-F5344CB8AC3E}">
        <p14:creationId xmlns:p14="http://schemas.microsoft.com/office/powerpoint/2010/main" val="352321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300039" y="2589028"/>
            <a:ext cx="11615727" cy="1143000"/>
          </a:xfrm>
        </p:spPr>
        <p:txBody>
          <a:bodyPr>
            <a:noAutofit/>
          </a:bodyPr>
          <a:lstStyle/>
          <a:p>
            <a:pPr algn="ctr"/>
            <a:r>
              <a:rPr lang="nb-NO" sz="4800" dirty="0"/>
              <a:t>Hva er hva?</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8070112" y="4912241"/>
            <a:ext cx="3009014"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r>
              <a:rPr lang="nb-NO" sz="2400" dirty="0"/>
              <a:t>Hva er internkontroll?</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8070112"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24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4230E15-4FE2-514E-A461-E02E5DE4490D}"/>
              </a:ext>
            </a:extLst>
          </p:cNvPr>
          <p:cNvSpPr/>
          <p:nvPr/>
        </p:nvSpPr>
        <p:spPr>
          <a:xfrm>
            <a:off x="0" y="0"/>
            <a:ext cx="12192000" cy="6858000"/>
          </a:xfrm>
          <a:prstGeom prst="rect">
            <a:avLst/>
          </a:prstGeom>
          <a:solidFill>
            <a:srgbClr val="BCCFE8">
              <a:alpha val="2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8" name="TekstSylinder 7">
            <a:extLst>
              <a:ext uri="{FF2B5EF4-FFF2-40B4-BE49-F238E27FC236}">
                <a16:creationId xmlns:a16="http://schemas.microsoft.com/office/drawing/2014/main" id="{F7E05172-8E29-244E-AC1E-F4555152F95D}"/>
              </a:ext>
            </a:extLst>
          </p:cNvPr>
          <p:cNvSpPr txBox="1"/>
          <p:nvPr/>
        </p:nvSpPr>
        <p:spPr>
          <a:xfrm>
            <a:off x="1197544" y="2472137"/>
            <a:ext cx="2396690" cy="430887"/>
          </a:xfrm>
          <a:prstGeom prst="rect">
            <a:avLst/>
          </a:prstGeom>
          <a:noFill/>
        </p:spPr>
        <p:txBody>
          <a:bodyPr wrap="square" rtlCol="0">
            <a:spAutoFit/>
          </a:bodyPr>
          <a:lstStyle/>
          <a:p>
            <a:pPr algn="ctr"/>
            <a:r>
              <a:rPr lang="sv-SE" sz="2200" dirty="0"/>
              <a:t>Internkontroll</a:t>
            </a:r>
          </a:p>
        </p:txBody>
      </p:sp>
      <p:sp>
        <p:nvSpPr>
          <p:cNvPr id="11" name="TekstSylinder 10">
            <a:extLst>
              <a:ext uri="{FF2B5EF4-FFF2-40B4-BE49-F238E27FC236}">
                <a16:creationId xmlns:a16="http://schemas.microsoft.com/office/drawing/2014/main" id="{D2A7E9B7-7DE3-644B-8D08-4A1D14E52A9A}"/>
              </a:ext>
            </a:extLst>
          </p:cNvPr>
          <p:cNvSpPr txBox="1"/>
          <p:nvPr/>
        </p:nvSpPr>
        <p:spPr>
          <a:xfrm>
            <a:off x="4682691" y="2472137"/>
            <a:ext cx="2396690" cy="430887"/>
          </a:xfrm>
          <a:prstGeom prst="rect">
            <a:avLst/>
          </a:prstGeom>
          <a:noFill/>
        </p:spPr>
        <p:txBody>
          <a:bodyPr wrap="square" rtlCol="0">
            <a:spAutoFit/>
          </a:bodyPr>
          <a:lstStyle/>
          <a:p>
            <a:pPr algn="ctr"/>
            <a:r>
              <a:rPr lang="sv-SE" sz="2200" dirty="0" err="1"/>
              <a:t>Virksomhetsstyring</a:t>
            </a:r>
            <a:endParaRPr lang="sv-SE" sz="2200" dirty="0"/>
          </a:p>
        </p:txBody>
      </p:sp>
      <p:sp>
        <p:nvSpPr>
          <p:cNvPr id="12" name="TekstSylinder 11">
            <a:extLst>
              <a:ext uri="{FF2B5EF4-FFF2-40B4-BE49-F238E27FC236}">
                <a16:creationId xmlns:a16="http://schemas.microsoft.com/office/drawing/2014/main" id="{3F7DF088-EB10-4946-9A37-761B0A6E9CEC}"/>
              </a:ext>
            </a:extLst>
          </p:cNvPr>
          <p:cNvSpPr txBox="1"/>
          <p:nvPr/>
        </p:nvSpPr>
        <p:spPr>
          <a:xfrm>
            <a:off x="8167839" y="2472137"/>
            <a:ext cx="2396690" cy="430887"/>
          </a:xfrm>
          <a:prstGeom prst="rect">
            <a:avLst/>
          </a:prstGeom>
          <a:noFill/>
        </p:spPr>
        <p:txBody>
          <a:bodyPr wrap="square" rtlCol="0">
            <a:spAutoFit/>
          </a:bodyPr>
          <a:lstStyle/>
          <a:p>
            <a:pPr algn="ctr"/>
            <a:r>
              <a:rPr lang="sv-SE" sz="2200" dirty="0" err="1"/>
              <a:t>Kvalitetsstyring</a:t>
            </a:r>
            <a:endParaRPr lang="sv-SE" sz="2200" dirty="0"/>
          </a:p>
        </p:txBody>
      </p:sp>
      <p:sp>
        <p:nvSpPr>
          <p:cNvPr id="13" name="Tittel 1">
            <a:extLst>
              <a:ext uri="{FF2B5EF4-FFF2-40B4-BE49-F238E27FC236}">
                <a16:creationId xmlns:a16="http://schemas.microsoft.com/office/drawing/2014/main" id="{7A924D0B-0435-6E43-89C0-D762E0260648}"/>
              </a:ext>
            </a:extLst>
          </p:cNvPr>
          <p:cNvSpPr>
            <a:spLocks noGrp="1"/>
          </p:cNvSpPr>
          <p:nvPr>
            <p:ph type="title"/>
          </p:nvPr>
        </p:nvSpPr>
        <p:spPr>
          <a:xfrm>
            <a:off x="3119720" y="604373"/>
            <a:ext cx="5343939" cy="1172818"/>
          </a:xfrm>
        </p:spPr>
        <p:txBody>
          <a:bodyPr anchor="ctr">
            <a:normAutofit/>
          </a:bodyPr>
          <a:lstStyle/>
          <a:p>
            <a:pPr algn="ctr"/>
            <a:r>
              <a:rPr lang="nb-NO" dirty="0"/>
              <a:t>Hva er forskjellen?</a:t>
            </a:r>
          </a:p>
        </p:txBody>
      </p:sp>
      <p:cxnSp>
        <p:nvCxnSpPr>
          <p:cNvPr id="14" name="Rett pil 13">
            <a:extLst>
              <a:ext uri="{FF2B5EF4-FFF2-40B4-BE49-F238E27FC236}">
                <a16:creationId xmlns:a16="http://schemas.microsoft.com/office/drawing/2014/main" id="{D49AD899-EC7C-4543-8CB9-0E1C310603B7}"/>
              </a:ext>
            </a:extLst>
          </p:cNvPr>
          <p:cNvCxnSpPr>
            <a:cxnSpLocks/>
          </p:cNvCxnSpPr>
          <p:nvPr/>
        </p:nvCxnSpPr>
        <p:spPr>
          <a:xfrm>
            <a:off x="2342949" y="3147667"/>
            <a:ext cx="0" cy="509336"/>
          </a:xfrm>
          <a:prstGeom prst="straightConnector1">
            <a:avLst/>
          </a:prstGeom>
          <a:ln w="53975" cap="rnd">
            <a:solidFill>
              <a:srgbClr val="A7002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Rett pil 15">
            <a:extLst>
              <a:ext uri="{FF2B5EF4-FFF2-40B4-BE49-F238E27FC236}">
                <a16:creationId xmlns:a16="http://schemas.microsoft.com/office/drawing/2014/main" id="{DA3DAFEF-0BF8-6045-8C02-4BF316EA1809}"/>
              </a:ext>
            </a:extLst>
          </p:cNvPr>
          <p:cNvCxnSpPr>
            <a:cxnSpLocks/>
          </p:cNvCxnSpPr>
          <p:nvPr/>
        </p:nvCxnSpPr>
        <p:spPr>
          <a:xfrm>
            <a:off x="5881036" y="3147667"/>
            <a:ext cx="0" cy="509336"/>
          </a:xfrm>
          <a:prstGeom prst="straightConnector1">
            <a:avLst/>
          </a:prstGeom>
          <a:ln w="53975" cap="rnd">
            <a:solidFill>
              <a:srgbClr val="A7002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Rett pil 17">
            <a:extLst>
              <a:ext uri="{FF2B5EF4-FFF2-40B4-BE49-F238E27FC236}">
                <a16:creationId xmlns:a16="http://schemas.microsoft.com/office/drawing/2014/main" id="{0326C717-E50B-F745-9E8B-7B50DB40F1EE}"/>
              </a:ext>
            </a:extLst>
          </p:cNvPr>
          <p:cNvCxnSpPr>
            <a:cxnSpLocks/>
          </p:cNvCxnSpPr>
          <p:nvPr/>
        </p:nvCxnSpPr>
        <p:spPr>
          <a:xfrm>
            <a:off x="9345329" y="3147667"/>
            <a:ext cx="0" cy="509336"/>
          </a:xfrm>
          <a:prstGeom prst="straightConnector1">
            <a:avLst/>
          </a:prstGeom>
          <a:ln w="53975" cap="rnd">
            <a:solidFill>
              <a:srgbClr val="A70026"/>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Avrundet rektangel 18">
            <a:extLst>
              <a:ext uri="{FF2B5EF4-FFF2-40B4-BE49-F238E27FC236}">
                <a16:creationId xmlns:a16="http://schemas.microsoft.com/office/drawing/2014/main" id="{97F1FA2D-340C-F94E-8C60-6D442233258C}"/>
              </a:ext>
            </a:extLst>
          </p:cNvPr>
          <p:cNvSpPr/>
          <p:nvPr/>
        </p:nvSpPr>
        <p:spPr>
          <a:xfrm>
            <a:off x="895952" y="4038074"/>
            <a:ext cx="2999873" cy="657726"/>
          </a:xfrm>
          <a:prstGeom prst="roundRect">
            <a:avLst>
              <a:gd name="adj" fmla="val 50000"/>
            </a:avLst>
          </a:prstGeom>
          <a:solidFill>
            <a:srgbClr val="BCCF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err="1">
                <a:solidFill>
                  <a:schemeClr val="tx1"/>
                </a:solidFill>
              </a:rPr>
              <a:t>Risiko</a:t>
            </a:r>
            <a:r>
              <a:rPr lang="sv-SE" dirty="0">
                <a:solidFill>
                  <a:schemeClr val="tx1"/>
                </a:solidFill>
              </a:rPr>
              <a:t>. Det vi vil </a:t>
            </a:r>
            <a:r>
              <a:rPr lang="sv-SE" dirty="0" err="1">
                <a:solidFill>
                  <a:schemeClr val="tx1"/>
                </a:solidFill>
              </a:rPr>
              <a:t>unngå</a:t>
            </a:r>
            <a:r>
              <a:rPr lang="sv-SE" dirty="0">
                <a:solidFill>
                  <a:schemeClr val="tx1"/>
                </a:solidFill>
              </a:rPr>
              <a:t>.</a:t>
            </a:r>
          </a:p>
        </p:txBody>
      </p:sp>
      <p:sp>
        <p:nvSpPr>
          <p:cNvPr id="21" name="Avrundet rektangel 20">
            <a:extLst>
              <a:ext uri="{FF2B5EF4-FFF2-40B4-BE49-F238E27FC236}">
                <a16:creationId xmlns:a16="http://schemas.microsoft.com/office/drawing/2014/main" id="{5CD9D6AE-1C1B-FA49-AD56-1D2F8CF46605}"/>
              </a:ext>
            </a:extLst>
          </p:cNvPr>
          <p:cNvSpPr/>
          <p:nvPr/>
        </p:nvSpPr>
        <p:spPr>
          <a:xfrm>
            <a:off x="4381100" y="4038074"/>
            <a:ext cx="2999873" cy="657726"/>
          </a:xfrm>
          <a:prstGeom prst="roundRect">
            <a:avLst>
              <a:gd name="adj" fmla="val 50000"/>
            </a:avLst>
          </a:prstGeom>
          <a:solidFill>
            <a:srgbClr val="BCCF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a:solidFill>
                  <a:schemeClr val="tx1"/>
                </a:solidFill>
              </a:rPr>
              <a:t>Mål</a:t>
            </a:r>
            <a:r>
              <a:rPr lang="sv-SE" dirty="0">
                <a:solidFill>
                  <a:schemeClr val="tx1"/>
                </a:solidFill>
              </a:rPr>
              <a:t>. Det vi vil </a:t>
            </a:r>
            <a:r>
              <a:rPr lang="sv-SE" dirty="0" err="1">
                <a:solidFill>
                  <a:schemeClr val="tx1"/>
                </a:solidFill>
              </a:rPr>
              <a:t>oppnå</a:t>
            </a:r>
            <a:endParaRPr lang="sv-SE" dirty="0">
              <a:solidFill>
                <a:schemeClr val="tx1"/>
              </a:solidFill>
            </a:endParaRPr>
          </a:p>
        </p:txBody>
      </p:sp>
      <p:sp>
        <p:nvSpPr>
          <p:cNvPr id="22" name="Avrundet rektangel 21">
            <a:extLst>
              <a:ext uri="{FF2B5EF4-FFF2-40B4-BE49-F238E27FC236}">
                <a16:creationId xmlns:a16="http://schemas.microsoft.com/office/drawing/2014/main" id="{3D7CCF2A-021C-DF4E-AA89-51C3246DC62D}"/>
              </a:ext>
            </a:extLst>
          </p:cNvPr>
          <p:cNvSpPr/>
          <p:nvPr/>
        </p:nvSpPr>
        <p:spPr>
          <a:xfrm>
            <a:off x="7994583" y="4038074"/>
            <a:ext cx="2999873" cy="657726"/>
          </a:xfrm>
          <a:prstGeom prst="roundRect">
            <a:avLst>
              <a:gd name="adj" fmla="val 50000"/>
            </a:avLst>
          </a:prstGeom>
          <a:solidFill>
            <a:srgbClr val="BCCF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err="1">
                <a:solidFill>
                  <a:schemeClr val="tx1"/>
                </a:solidFill>
              </a:rPr>
              <a:t>Utvikling</a:t>
            </a:r>
            <a:r>
              <a:rPr lang="sv-SE" dirty="0">
                <a:solidFill>
                  <a:schemeClr val="tx1"/>
                </a:solidFill>
              </a:rPr>
              <a:t> </a:t>
            </a:r>
            <a:r>
              <a:rPr lang="sv-SE" dirty="0" err="1">
                <a:solidFill>
                  <a:schemeClr val="tx1"/>
                </a:solidFill>
              </a:rPr>
              <a:t>og</a:t>
            </a:r>
            <a:r>
              <a:rPr lang="sv-SE" dirty="0">
                <a:solidFill>
                  <a:schemeClr val="tx1"/>
                </a:solidFill>
              </a:rPr>
              <a:t> </a:t>
            </a:r>
            <a:r>
              <a:rPr lang="sv-SE" dirty="0" err="1">
                <a:solidFill>
                  <a:schemeClr val="tx1"/>
                </a:solidFill>
              </a:rPr>
              <a:t>forbedring</a:t>
            </a:r>
            <a:endParaRPr lang="sv-SE" dirty="0">
              <a:solidFill>
                <a:schemeClr val="tx1"/>
              </a:solidFill>
            </a:endParaRPr>
          </a:p>
        </p:txBody>
      </p:sp>
    </p:spTree>
    <p:extLst>
      <p:ext uri="{BB962C8B-B14F-4D97-AF65-F5344CB8AC3E}">
        <p14:creationId xmlns:p14="http://schemas.microsoft.com/office/powerpoint/2010/main" val="181778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5D432-BE05-4177-8F50-A7C09B64CE01}"/>
              </a:ext>
            </a:extLst>
          </p:cNvPr>
          <p:cNvSpPr>
            <a:spLocks noGrp="1"/>
          </p:cNvSpPr>
          <p:nvPr>
            <p:ph type="title"/>
          </p:nvPr>
        </p:nvSpPr>
        <p:spPr>
          <a:xfrm>
            <a:off x="1684426" y="2589028"/>
            <a:ext cx="9095866" cy="1143000"/>
          </a:xfrm>
        </p:spPr>
        <p:txBody>
          <a:bodyPr>
            <a:noAutofit/>
          </a:bodyPr>
          <a:lstStyle/>
          <a:p>
            <a:r>
              <a:rPr lang="nb-NO" sz="4800" dirty="0"/>
              <a:t>KS tre råd for styrket internkontroll</a:t>
            </a:r>
          </a:p>
        </p:txBody>
      </p:sp>
      <p:sp>
        <p:nvSpPr>
          <p:cNvPr id="3" name="Tittel 1">
            <a:extLst>
              <a:ext uri="{FF2B5EF4-FFF2-40B4-BE49-F238E27FC236}">
                <a16:creationId xmlns:a16="http://schemas.microsoft.com/office/drawing/2014/main" id="{49851894-2979-44DE-A4BA-052ED6B6F337}"/>
              </a:ext>
            </a:extLst>
          </p:cNvPr>
          <p:cNvSpPr txBox="1">
            <a:spLocks/>
          </p:cNvSpPr>
          <p:nvPr/>
        </p:nvSpPr>
        <p:spPr>
          <a:xfrm>
            <a:off x="8070112" y="4912241"/>
            <a:ext cx="3009014" cy="10455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1A58"/>
                </a:solidFill>
                <a:latin typeface="+mj-lt"/>
                <a:ea typeface="+mj-ea"/>
                <a:cs typeface="+mj-cs"/>
              </a:defRPr>
            </a:lvl1pPr>
          </a:lstStyle>
          <a:p>
            <a:r>
              <a:rPr lang="nb-NO" sz="2400" dirty="0"/>
              <a:t>Hva er internkontroll?</a:t>
            </a:r>
          </a:p>
        </p:txBody>
      </p:sp>
      <p:cxnSp>
        <p:nvCxnSpPr>
          <p:cNvPr id="5" name="Rett linje 4">
            <a:extLst>
              <a:ext uri="{FF2B5EF4-FFF2-40B4-BE49-F238E27FC236}">
                <a16:creationId xmlns:a16="http://schemas.microsoft.com/office/drawing/2014/main" id="{72AC0B7A-DC66-4730-827C-340A882B1049}"/>
              </a:ext>
            </a:extLst>
          </p:cNvPr>
          <p:cNvCxnSpPr/>
          <p:nvPr/>
        </p:nvCxnSpPr>
        <p:spPr>
          <a:xfrm>
            <a:off x="8070112" y="5169195"/>
            <a:ext cx="0" cy="531628"/>
          </a:xfrm>
          <a:prstGeom prst="line">
            <a:avLst/>
          </a:prstGeom>
          <a:ln w="57150">
            <a:solidFill>
              <a:srgbClr val="D4114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452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descr="Et bilde som inneholder person, innendørs, mann, personer&#10;&#10;Automatisk generert beskrivelse">
            <a:extLst>
              <a:ext uri="{FF2B5EF4-FFF2-40B4-BE49-F238E27FC236}">
                <a16:creationId xmlns:a16="http://schemas.microsoft.com/office/drawing/2014/main" id="{7236892E-0E3E-2843-B129-B6E61129C748}"/>
              </a:ext>
            </a:extLst>
          </p:cNvPr>
          <p:cNvPicPr>
            <a:picLocks noGrp="1" noChangeAspect="1"/>
          </p:cNvPicPr>
          <p:nvPr>
            <p:ph type="pic" sz="quarter" idx="11"/>
          </p:nvPr>
        </p:nvPicPr>
        <p:blipFill rotWithShape="1">
          <a:blip r:embed="rId3" cstate="screen">
            <a:alphaModFix amt="85000"/>
            <a:extLst>
              <a:ext uri="{28A0092B-C50C-407E-A947-70E740481C1C}">
                <a14:useLocalDpi xmlns:a14="http://schemas.microsoft.com/office/drawing/2010/main"/>
              </a:ext>
            </a:extLst>
          </a:blip>
          <a:srcRect/>
          <a:stretch/>
        </p:blipFill>
        <p:spPr>
          <a:xfrm>
            <a:off x="-1" y="0"/>
            <a:ext cx="12192001" cy="6858000"/>
          </a:xfrm>
          <a:solidFill>
            <a:srgbClr val="E3ECED"/>
          </a:solidFill>
        </p:spPr>
      </p:pic>
      <p:sp>
        <p:nvSpPr>
          <p:cNvPr id="2" name="Tittel 1">
            <a:extLst>
              <a:ext uri="{FF2B5EF4-FFF2-40B4-BE49-F238E27FC236}">
                <a16:creationId xmlns:a16="http://schemas.microsoft.com/office/drawing/2014/main" id="{B9D518EC-475D-4A41-B6A7-D35BACC47BBA}"/>
              </a:ext>
            </a:extLst>
          </p:cNvPr>
          <p:cNvSpPr>
            <a:spLocks noGrp="1"/>
          </p:cNvSpPr>
          <p:nvPr>
            <p:ph type="title"/>
          </p:nvPr>
        </p:nvSpPr>
        <p:spPr>
          <a:xfrm>
            <a:off x="3119720" y="604373"/>
            <a:ext cx="5343939" cy="1172818"/>
          </a:xfrm>
        </p:spPr>
        <p:txBody>
          <a:bodyPr anchor="ctr">
            <a:normAutofit/>
          </a:bodyPr>
          <a:lstStyle/>
          <a:p>
            <a:pPr algn="ctr"/>
            <a:r>
              <a:rPr lang="nb-NO" dirty="0"/>
              <a:t>Hva er viktigst?</a:t>
            </a:r>
          </a:p>
        </p:txBody>
      </p:sp>
      <p:sp>
        <p:nvSpPr>
          <p:cNvPr id="6" name="TekstSylinder 5">
            <a:extLst>
              <a:ext uri="{FF2B5EF4-FFF2-40B4-BE49-F238E27FC236}">
                <a16:creationId xmlns:a16="http://schemas.microsoft.com/office/drawing/2014/main" id="{E2BE3F04-B108-462D-966D-88268353E519}"/>
              </a:ext>
            </a:extLst>
          </p:cNvPr>
          <p:cNvSpPr txBox="1"/>
          <p:nvPr/>
        </p:nvSpPr>
        <p:spPr>
          <a:xfrm>
            <a:off x="10838688" y="6443037"/>
            <a:ext cx="1353312" cy="261610"/>
          </a:xfrm>
          <a:prstGeom prst="rect">
            <a:avLst/>
          </a:prstGeom>
          <a:noFill/>
        </p:spPr>
        <p:txBody>
          <a:bodyPr wrap="square" rtlCol="0">
            <a:spAutoFit/>
          </a:bodyPr>
          <a:lstStyle/>
          <a:p>
            <a:r>
              <a:rPr lang="nb-NO" sz="1100" dirty="0"/>
              <a:t>Foto: </a:t>
            </a:r>
            <a:r>
              <a:rPr lang="nb-NO" sz="1100" dirty="0" err="1"/>
              <a:t>AdobeStock</a:t>
            </a:r>
            <a:endParaRPr lang="nb-NO" sz="1100" dirty="0"/>
          </a:p>
        </p:txBody>
      </p:sp>
      <p:sp>
        <p:nvSpPr>
          <p:cNvPr id="10" name="Rektangel med ett klippet hjørne 9">
            <a:extLst>
              <a:ext uri="{FF2B5EF4-FFF2-40B4-BE49-F238E27FC236}">
                <a16:creationId xmlns:a16="http://schemas.microsoft.com/office/drawing/2014/main" id="{8922FCAC-21A6-D84F-80F3-1EDDAE33D4EB}"/>
              </a:ext>
            </a:extLst>
          </p:cNvPr>
          <p:cNvSpPr/>
          <p:nvPr/>
        </p:nvSpPr>
        <p:spPr>
          <a:xfrm>
            <a:off x="1341120" y="2014728"/>
            <a:ext cx="2828544" cy="2828544"/>
          </a:xfrm>
          <a:prstGeom prst="snip1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Rektangel med ett klippet hjørne 12">
            <a:extLst>
              <a:ext uri="{FF2B5EF4-FFF2-40B4-BE49-F238E27FC236}">
                <a16:creationId xmlns:a16="http://schemas.microsoft.com/office/drawing/2014/main" id="{C8C427DB-C401-DD45-8B3E-53FD2BAD44F5}"/>
              </a:ext>
            </a:extLst>
          </p:cNvPr>
          <p:cNvSpPr/>
          <p:nvPr/>
        </p:nvSpPr>
        <p:spPr>
          <a:xfrm>
            <a:off x="4572000" y="2014728"/>
            <a:ext cx="2828544" cy="2828544"/>
          </a:xfrm>
          <a:prstGeom prst="snip1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Rektangel med ett klippet hjørne 13">
            <a:extLst>
              <a:ext uri="{FF2B5EF4-FFF2-40B4-BE49-F238E27FC236}">
                <a16:creationId xmlns:a16="http://schemas.microsoft.com/office/drawing/2014/main" id="{35932FA6-CFEA-7A45-84C2-EBC392EC24B1}"/>
              </a:ext>
            </a:extLst>
          </p:cNvPr>
          <p:cNvSpPr/>
          <p:nvPr/>
        </p:nvSpPr>
        <p:spPr>
          <a:xfrm>
            <a:off x="7802880" y="2014728"/>
            <a:ext cx="2828544" cy="2828544"/>
          </a:xfrm>
          <a:prstGeom prst="snip1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TekstSylinder 10">
            <a:extLst>
              <a:ext uri="{FF2B5EF4-FFF2-40B4-BE49-F238E27FC236}">
                <a16:creationId xmlns:a16="http://schemas.microsoft.com/office/drawing/2014/main" id="{8CB1B404-E905-4743-B280-90163EC972C3}"/>
              </a:ext>
            </a:extLst>
          </p:cNvPr>
          <p:cNvSpPr txBox="1"/>
          <p:nvPr/>
        </p:nvSpPr>
        <p:spPr>
          <a:xfrm>
            <a:off x="1732547" y="2844877"/>
            <a:ext cx="1973179" cy="1200329"/>
          </a:xfrm>
          <a:prstGeom prst="rect">
            <a:avLst/>
          </a:prstGeom>
          <a:noFill/>
        </p:spPr>
        <p:txBody>
          <a:bodyPr wrap="square" rtlCol="0">
            <a:spAutoFit/>
          </a:bodyPr>
          <a:lstStyle/>
          <a:p>
            <a:pPr algn="ctr"/>
            <a:r>
              <a:rPr lang="sv-SE" sz="2400" dirty="0"/>
              <a:t>Mer </a:t>
            </a:r>
            <a:r>
              <a:rPr lang="sv-SE" sz="2400" b="1" dirty="0" err="1"/>
              <a:t>formalisert</a:t>
            </a:r>
            <a:endParaRPr lang="sv-SE" sz="2400" b="1" dirty="0"/>
          </a:p>
          <a:p>
            <a:pPr algn="ctr"/>
            <a:r>
              <a:rPr lang="sv-SE" sz="2400" dirty="0"/>
              <a:t>interkontroll</a:t>
            </a:r>
          </a:p>
        </p:txBody>
      </p:sp>
      <p:sp>
        <p:nvSpPr>
          <p:cNvPr id="15" name="TekstSylinder 14">
            <a:extLst>
              <a:ext uri="{FF2B5EF4-FFF2-40B4-BE49-F238E27FC236}">
                <a16:creationId xmlns:a16="http://schemas.microsoft.com/office/drawing/2014/main" id="{2C8EAD82-7696-2C40-B9AF-7FBE027D86F6}"/>
              </a:ext>
            </a:extLst>
          </p:cNvPr>
          <p:cNvSpPr txBox="1"/>
          <p:nvPr/>
        </p:nvSpPr>
        <p:spPr>
          <a:xfrm>
            <a:off x="5021179" y="2844877"/>
            <a:ext cx="1973179" cy="1200329"/>
          </a:xfrm>
          <a:prstGeom prst="rect">
            <a:avLst/>
          </a:prstGeom>
          <a:noFill/>
        </p:spPr>
        <p:txBody>
          <a:bodyPr wrap="square" rtlCol="0">
            <a:spAutoFit/>
          </a:bodyPr>
          <a:lstStyle/>
          <a:p>
            <a:pPr algn="ctr"/>
            <a:r>
              <a:rPr lang="sv-SE" sz="2400" dirty="0"/>
              <a:t>Mer </a:t>
            </a:r>
            <a:r>
              <a:rPr lang="sv-SE" sz="2400" b="1" dirty="0" err="1"/>
              <a:t>risikobasert</a:t>
            </a:r>
            <a:r>
              <a:rPr lang="sv-SE" sz="2400" dirty="0"/>
              <a:t> internkontroll</a:t>
            </a:r>
          </a:p>
        </p:txBody>
      </p:sp>
      <p:sp>
        <p:nvSpPr>
          <p:cNvPr id="17" name="TekstSylinder 16">
            <a:extLst>
              <a:ext uri="{FF2B5EF4-FFF2-40B4-BE49-F238E27FC236}">
                <a16:creationId xmlns:a16="http://schemas.microsoft.com/office/drawing/2014/main" id="{13AF8AD6-FCFC-E24D-B240-01956CF29ED6}"/>
              </a:ext>
            </a:extLst>
          </p:cNvPr>
          <p:cNvSpPr txBox="1"/>
          <p:nvPr/>
        </p:nvSpPr>
        <p:spPr>
          <a:xfrm>
            <a:off x="7817639" y="2723873"/>
            <a:ext cx="2828544" cy="1569660"/>
          </a:xfrm>
          <a:prstGeom prst="rect">
            <a:avLst/>
          </a:prstGeom>
          <a:noFill/>
        </p:spPr>
        <p:txBody>
          <a:bodyPr wrap="square" rtlCol="0">
            <a:spAutoFit/>
          </a:bodyPr>
          <a:lstStyle/>
          <a:p>
            <a:pPr algn="ctr"/>
            <a:r>
              <a:rPr lang="sv-SE" sz="2400" dirty="0" err="1"/>
              <a:t>Bedre</a:t>
            </a:r>
            <a:r>
              <a:rPr lang="sv-SE" sz="2400" dirty="0"/>
              <a:t> </a:t>
            </a:r>
            <a:r>
              <a:rPr lang="sv-SE" sz="2400" b="1" dirty="0" err="1"/>
              <a:t>sammenheng</a:t>
            </a:r>
            <a:r>
              <a:rPr lang="sv-SE" sz="2400" dirty="0"/>
              <a:t> </a:t>
            </a:r>
            <a:r>
              <a:rPr lang="sv-SE" sz="2400" dirty="0" err="1"/>
              <a:t>mellom</a:t>
            </a:r>
            <a:r>
              <a:rPr lang="sv-SE" sz="2400" dirty="0"/>
              <a:t> intern-kontroll </a:t>
            </a:r>
            <a:r>
              <a:rPr lang="sv-SE" sz="2400" dirty="0" err="1"/>
              <a:t>og</a:t>
            </a:r>
            <a:r>
              <a:rPr lang="sv-SE" sz="2400" dirty="0"/>
              <a:t> </a:t>
            </a:r>
            <a:r>
              <a:rPr lang="sv-SE" sz="2400" dirty="0" err="1"/>
              <a:t>øvrig</a:t>
            </a:r>
            <a:r>
              <a:rPr lang="sv-SE" sz="2400" dirty="0"/>
              <a:t> </a:t>
            </a:r>
            <a:r>
              <a:rPr lang="sv-SE" sz="2400" dirty="0" err="1"/>
              <a:t>ledelse</a:t>
            </a:r>
            <a:r>
              <a:rPr lang="sv-SE" sz="2400" dirty="0"/>
              <a:t> </a:t>
            </a:r>
            <a:r>
              <a:rPr lang="sv-SE" sz="2400" dirty="0" err="1"/>
              <a:t>og</a:t>
            </a:r>
            <a:r>
              <a:rPr lang="sv-SE" sz="2400" dirty="0"/>
              <a:t> </a:t>
            </a:r>
            <a:r>
              <a:rPr lang="sv-SE" sz="2400" dirty="0" err="1"/>
              <a:t>styring</a:t>
            </a:r>
            <a:endParaRPr lang="sv-SE" sz="2400" dirty="0"/>
          </a:p>
        </p:txBody>
      </p:sp>
    </p:spTree>
    <p:extLst>
      <p:ext uri="{BB962C8B-B14F-4D97-AF65-F5344CB8AC3E}">
        <p14:creationId xmlns:p14="http://schemas.microsoft.com/office/powerpoint/2010/main" val="2628841086"/>
      </p:ext>
    </p:extLst>
  </p:cSld>
  <p:clrMapOvr>
    <a:masterClrMapping/>
  </p:clrMapOvr>
</p:sld>
</file>

<file path=ppt/theme/theme1.xml><?xml version="1.0" encoding="utf-8"?>
<a:theme xmlns:a="http://schemas.openxmlformats.org/drawingml/2006/main" name="KS avanse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 avansert" id="{F82F7DD9-FACC-4605-A57F-8D35F15AE414}" vid="{B50E3DAC-BE00-421E-8221-89F8308780A4}"/>
    </a:ext>
  </a:extLst>
</a:theme>
</file>

<file path=ppt/theme/theme2.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9D646EF238764A9BFCCB294D566C0A" ma:contentTypeVersion="13" ma:contentTypeDescription="Create a new document." ma:contentTypeScope="" ma:versionID="15e43e9c63a93852e547f0225f935291">
  <xsd:schema xmlns:xsd="http://www.w3.org/2001/XMLSchema" xmlns:xs="http://www.w3.org/2001/XMLSchema" xmlns:p="http://schemas.microsoft.com/office/2006/metadata/properties" xmlns:ns3="b6c2593e-5d45-4297-a5e3-5e43e77cc8ef" xmlns:ns4="7d0f3747-06b8-40ae-9476-619d420036a5" targetNamespace="http://schemas.microsoft.com/office/2006/metadata/properties" ma:root="true" ma:fieldsID="abb0e6ef3a79bd66e63bc3d86e30e809" ns3:_="" ns4:_="">
    <xsd:import namespace="b6c2593e-5d45-4297-a5e3-5e43e77cc8ef"/>
    <xsd:import namespace="7d0f3747-06b8-40ae-9476-619d420036a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2593e-5d45-4297-a5e3-5e43e77cc8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0f3747-06b8-40ae-9476-619d420036a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BE900D-A1C9-4D36-A357-72798686D3A1}">
  <ds:schemaRefs>
    <ds:schemaRef ds:uri="http://schemas.microsoft.com/sharepoint/v3/contenttype/forms"/>
  </ds:schemaRefs>
</ds:datastoreItem>
</file>

<file path=customXml/itemProps2.xml><?xml version="1.0" encoding="utf-8"?>
<ds:datastoreItem xmlns:ds="http://schemas.openxmlformats.org/officeDocument/2006/customXml" ds:itemID="{B7A15915-14BD-429A-80D9-C23F8AC61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c2593e-5d45-4297-a5e3-5e43e77cc8ef"/>
    <ds:schemaRef ds:uri="7d0f3747-06b8-40ae-9476-619d420036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759EB1-2B1C-4D0A-B671-E0D37AD0385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320</TotalTime>
  <Words>2934</Words>
  <Application>Microsoft Office PowerPoint</Application>
  <PresentationFormat>Widescreen</PresentationFormat>
  <Paragraphs>260</Paragraphs>
  <Slides>45</Slides>
  <Notes>24</Notes>
  <HiddenSlides>0</HiddenSlides>
  <MMClips>0</MMClips>
  <ScaleCrop>false</ScaleCrop>
  <HeadingPairs>
    <vt:vector size="6" baseType="variant">
      <vt:variant>
        <vt:lpstr>Brukte skrifter</vt:lpstr>
      </vt:variant>
      <vt:variant>
        <vt:i4>4</vt:i4>
      </vt:variant>
      <vt:variant>
        <vt:lpstr>Tema</vt:lpstr>
      </vt:variant>
      <vt:variant>
        <vt:i4>4</vt:i4>
      </vt:variant>
      <vt:variant>
        <vt:lpstr>Lysbildetitler</vt:lpstr>
      </vt:variant>
      <vt:variant>
        <vt:i4>45</vt:i4>
      </vt:variant>
    </vt:vector>
  </HeadingPairs>
  <TitlesOfParts>
    <vt:vector size="53" baseType="lpstr">
      <vt:lpstr>Arial</vt:lpstr>
      <vt:lpstr>Calibri</vt:lpstr>
      <vt:lpstr>Courier New</vt:lpstr>
      <vt:lpstr>Symbol</vt:lpstr>
      <vt:lpstr>KS avansert</vt:lpstr>
      <vt:lpstr>KS-profiltema</vt:lpstr>
      <vt:lpstr>KS-profiltema</vt:lpstr>
      <vt:lpstr>KS-profiltema</vt:lpstr>
      <vt:lpstr>Nye ledere</vt:lpstr>
      <vt:lpstr>Kontroll på eget arbeid</vt:lpstr>
      <vt:lpstr>PowerPoint-presentasjon</vt:lpstr>
      <vt:lpstr>En samlet modell for internkontroll</vt:lpstr>
      <vt:lpstr>PowerPoint-presentasjon</vt:lpstr>
      <vt:lpstr>Hva er hva?</vt:lpstr>
      <vt:lpstr>Hva er forskjellen?</vt:lpstr>
      <vt:lpstr>KS tre råd for styrket internkontroll</vt:lpstr>
      <vt:lpstr>Hva er viktigst?</vt:lpstr>
      <vt:lpstr>De neste delene i kurset:</vt:lpstr>
      <vt:lpstr>Nye ledere</vt:lpstr>
      <vt:lpstr>Det blir litt papirarbeid</vt:lpstr>
      <vt:lpstr>Organisering, roller og ansvar</vt:lpstr>
      <vt:lpstr>PowerPoint-presentasjon</vt:lpstr>
      <vt:lpstr>Roller og ansvar i internkontrollarbeidet, et eksempel:</vt:lpstr>
      <vt:lpstr>PowerPoint-presentasjon</vt:lpstr>
      <vt:lpstr>Dokumentasjon</vt:lpstr>
      <vt:lpstr>Hva skal dokumenteres?</vt:lpstr>
      <vt:lpstr>PowerPoint-presentasjon</vt:lpstr>
      <vt:lpstr>Dokumentasjonen skal lagres og kunne gjenfinnes</vt:lpstr>
      <vt:lpstr>PowerPoint-presentasjon</vt:lpstr>
      <vt:lpstr>Rapportering</vt:lpstr>
      <vt:lpstr>Rapportering</vt:lpstr>
      <vt:lpstr>PowerPoint-presentasjon</vt:lpstr>
      <vt:lpstr>PowerPoint-presentasjon</vt:lpstr>
      <vt:lpstr>Nye ledere</vt:lpstr>
      <vt:lpstr>Hva kan gå galt, og hvordan unngå det?</vt:lpstr>
      <vt:lpstr>PowerPoint-presentasjon</vt:lpstr>
      <vt:lpstr>Etter gjennomført risikovurdering</vt:lpstr>
      <vt:lpstr>Når skal du gjøre risikovurderinger?</vt:lpstr>
      <vt:lpstr>Når skal du gjøre risikovurderinger?</vt:lpstr>
      <vt:lpstr>PowerPoint-presentasjon</vt:lpstr>
      <vt:lpstr>Tips før du går i gang</vt:lpstr>
      <vt:lpstr>PowerPoint-presentasjon</vt:lpstr>
      <vt:lpstr>PowerPoint-presentasjon</vt:lpstr>
      <vt:lpstr>Nye ledere</vt:lpstr>
      <vt:lpstr>Internkontroll i daglig arbeid</vt:lpstr>
      <vt:lpstr>Mestringsorientert ledelse</vt:lpstr>
      <vt:lpstr>Tips før du går i gang</vt:lpstr>
      <vt:lpstr>Internkontroll og kvalitetsutvikling</vt:lpstr>
      <vt:lpstr>PowerPoint-presentasjon</vt:lpstr>
      <vt:lpstr>Internkontroll og kvalitetsutvikling</vt:lpstr>
      <vt:lpstr>Internkontroll og innovasjon</vt:lpstr>
      <vt:lpstr>Internkontroll vs. innovasjon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 ledere</dc:title>
  <dc:creator>Siv Irèn Storbekk</dc:creator>
  <cp:lastModifiedBy>Siv Irèn Storbekk</cp:lastModifiedBy>
  <cp:revision>12</cp:revision>
  <dcterms:created xsi:type="dcterms:W3CDTF">2020-08-24T09:33:24Z</dcterms:created>
  <dcterms:modified xsi:type="dcterms:W3CDTF">2021-02-15T08:48:00Z</dcterms:modified>
</cp:coreProperties>
</file>